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3"/>
  </p:notesMasterIdLst>
  <p:sldIdLst>
    <p:sldId id="296" r:id="rId2"/>
    <p:sldId id="430" r:id="rId3"/>
    <p:sldId id="345" r:id="rId4"/>
    <p:sldId id="346" r:id="rId5"/>
    <p:sldId id="347" r:id="rId6"/>
    <p:sldId id="397" r:id="rId7"/>
    <p:sldId id="348" r:id="rId8"/>
    <p:sldId id="380" r:id="rId9"/>
    <p:sldId id="349" r:id="rId10"/>
    <p:sldId id="350" r:id="rId11"/>
    <p:sldId id="351" r:id="rId12"/>
    <p:sldId id="352" r:id="rId13"/>
    <p:sldId id="428" r:id="rId14"/>
    <p:sldId id="412" r:id="rId15"/>
    <p:sldId id="413" r:id="rId16"/>
    <p:sldId id="414" r:id="rId17"/>
    <p:sldId id="429" r:id="rId18"/>
    <p:sldId id="415" r:id="rId19"/>
    <p:sldId id="416" r:id="rId20"/>
    <p:sldId id="417" r:id="rId21"/>
    <p:sldId id="418" r:id="rId22"/>
    <p:sldId id="419" r:id="rId23"/>
    <p:sldId id="420" r:id="rId24"/>
    <p:sldId id="421" r:id="rId25"/>
    <p:sldId id="422" r:id="rId26"/>
    <p:sldId id="423" r:id="rId27"/>
    <p:sldId id="424" r:id="rId28"/>
    <p:sldId id="425" r:id="rId29"/>
    <p:sldId id="426" r:id="rId30"/>
    <p:sldId id="427" r:id="rId31"/>
    <p:sldId id="431" r:id="rId32"/>
    <p:sldId id="375" r:id="rId33"/>
    <p:sldId id="432" r:id="rId34"/>
    <p:sldId id="433" r:id="rId35"/>
    <p:sldId id="434" r:id="rId36"/>
    <p:sldId id="362" r:id="rId37"/>
    <p:sldId id="435" r:id="rId38"/>
    <p:sldId id="368" r:id="rId39"/>
    <p:sldId id="436" r:id="rId40"/>
    <p:sldId id="437" r:id="rId41"/>
    <p:sldId id="438" r:id="rId42"/>
  </p:sldIdLst>
  <p:sldSz cx="12192000" cy="6858000"/>
  <p:notesSz cx="6799263" cy="99298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0" y="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3604C-1244-4E6C-8382-46AFA31D73D7}" type="datetimeFigureOut">
              <a:rPr lang="zh-TW" altLang="en-US" smtClean="0"/>
              <a:t>2021/11/4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19A04-9D9A-4FE2-8C86-B6D39F8988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588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03845" y="5279204"/>
            <a:ext cx="5630781" cy="500133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-182563" y="835025"/>
            <a:ext cx="7402513" cy="4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75393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73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1042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8730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072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2235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8407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03845" y="5279204"/>
            <a:ext cx="5630781" cy="500133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-182563" y="835025"/>
            <a:ext cx="7402513" cy="4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01552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03845" y="5279204"/>
            <a:ext cx="5630781" cy="500133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-182563" y="835025"/>
            <a:ext cx="7402513" cy="4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11906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417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424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03845" y="5279204"/>
            <a:ext cx="5630781" cy="500133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-182563" y="835025"/>
            <a:ext cx="7402513" cy="4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82493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6324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5183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3288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0057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1898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6779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4422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03845" y="5279204"/>
            <a:ext cx="5630781" cy="500133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-182563" y="835025"/>
            <a:ext cx="7402513" cy="4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04668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912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8934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154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 noChangeArrowheads="1"/>
          </p:cNvSpPr>
          <p:nvPr/>
        </p:nvSpPr>
        <p:spPr bwMode="auto">
          <a:xfrm>
            <a:off x="812800" y="1238250"/>
            <a:ext cx="105664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2000" b="1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  <a:rtl val="0"/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2641600" y="3981450"/>
            <a:ext cx="8682892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2000" b="1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  <a:rtl val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 rot="16200000">
            <a:off x="8692877" y="4263903"/>
            <a:ext cx="400110" cy="4632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eaVert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4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Arial"/>
                <a:sym typeface="Arial"/>
                <a:rtl val="0"/>
              </a:rPr>
              <a:t>Digital </a:t>
            </a:r>
            <a:r>
              <a:rPr lang="en-US" altLang="zh-TW" sz="1400" i="1">
                <a:solidFill>
                  <a:srgbClr val="000000"/>
                </a:solidFill>
                <a:latin typeface="Times New Roman" pitchFamily="18" charset="0"/>
                <a:cs typeface="Arial"/>
                <a:sym typeface="Arial"/>
                <a:rtl val="0"/>
              </a:rPr>
              <a:t>Integrated Circuit </a:t>
            </a:r>
            <a:r>
              <a:rPr lang="en-US" altLang="zh-TW" sz="14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Arial"/>
                <a:sym typeface="Arial"/>
                <a:rtl val="0"/>
              </a:rPr>
              <a:t>Design Laboratory 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155" y="6092826"/>
            <a:ext cx="1017953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3" y="46039"/>
            <a:ext cx="998416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 rot="16200000">
            <a:off x="4039403" y="-2909949"/>
            <a:ext cx="723275" cy="66215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eaVert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4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Arial"/>
                <a:sym typeface="Arial"/>
                <a:rtl val="0"/>
              </a:rPr>
              <a:t>Department of Computer Science and Information Engineering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4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Arial"/>
                <a:sym typeface="Arial"/>
                <a:rtl val="0"/>
              </a:rPr>
              <a:t>National Cheng Kung University</a:t>
            </a:r>
          </a:p>
        </p:txBody>
      </p:sp>
      <p:sp>
        <p:nvSpPr>
          <p:cNvPr id="3399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1543050"/>
            <a:ext cx="10163908" cy="1752600"/>
          </a:xfrm>
        </p:spPr>
        <p:txBody>
          <a:bodyPr/>
          <a:lstStyle>
            <a:lvl1pPr>
              <a:defRPr i="1"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3399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81450"/>
            <a:ext cx="8737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0"/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3483096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BB791E-8DC5-475A-B77B-695AA02C232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45441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118601" y="277814"/>
            <a:ext cx="2835030" cy="577373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1" y="277814"/>
            <a:ext cx="8321431" cy="57737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EA5D57-3468-4E25-B5AE-C876081E00C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97812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C2E83B-6F92-40C2-B042-FB44B030C70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166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247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33AAAD-7A26-477A-BEEC-FE6886FEFB1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111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1" y="1484313"/>
            <a:ext cx="5578231" cy="4567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75401" y="1484313"/>
            <a:ext cx="5578230" cy="4567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0D244B-B3BD-4662-BC3D-2376D77A7C3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8210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ECF66D-E0DC-4C03-B319-106D4780943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555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674E8D-0157-4DD9-B43D-A9E9A36E03B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3688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AFB60A-C1DF-4D1D-8BA1-63C16123C9C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4103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7385" y="273051"/>
            <a:ext cx="681501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BDD009-BF31-4F3F-830C-4BF16B54B34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50588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7EC5F-D92C-47E3-A6A4-1A6B396D4F7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0874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7813"/>
            <a:ext cx="11344031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484313"/>
            <a:ext cx="11344031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3389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200">
                <a:latin typeface="+mn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 b="1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3389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latin typeface="+mn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 b="1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3389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931CC5A-5D22-4D0E-8EBA-A29ED05063E4}" type="slidenum">
              <a:rPr lang="en-US" altLang="zh-TW" b="1">
                <a:solidFill>
                  <a:srgbClr val="000000"/>
                </a:solidFill>
                <a:cs typeface="Arial"/>
                <a:sym typeface="Arial"/>
                <a:rtl val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 b="1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508000" y="228600"/>
            <a:ext cx="109728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2000" b="1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  <a:rtl val="0"/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2000" b="1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94739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2800" b="1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kumimoji="1" sz="2200" b="1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kumimoji="1" b="1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doodle.com/execute-verilog-online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8519" y="1896665"/>
            <a:ext cx="8258175" cy="1423988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LAB </a:t>
            </a:r>
            <a:r>
              <a:rPr lang="en-US" altLang="zh-TW" i="0" dirty="0">
                <a:latin typeface="Arial" panose="020B0604020202020204" pitchFamily="34" charset="0"/>
                <a:cs typeface="Arial" panose="020B0604020202020204" pitchFamily="34" charset="0"/>
              </a:rPr>
              <a:t>- 04</a:t>
            </a:r>
            <a:endParaRPr lang="zh-TW" altLang="en-US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08318" y="4628030"/>
            <a:ext cx="7099300" cy="1423988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/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陳培殷</a:t>
            </a: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國立成功大學   資訊工程系</a:t>
            </a: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57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6703724-4ED0-4522-9866-21BF2C1C56CF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200" b="1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38465" y="1151942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Write Verilog code</a:t>
            </a:r>
          </a:p>
        </p:txBody>
      </p:sp>
      <p:sp>
        <p:nvSpPr>
          <p:cNvPr id="39940" name="文字方塊 5"/>
          <p:cNvSpPr txBox="1">
            <a:spLocks noChangeArrowheads="1"/>
          </p:cNvSpPr>
          <p:nvPr/>
        </p:nvSpPr>
        <p:spPr bwMode="auto">
          <a:xfrm>
            <a:off x="1481016" y="1802107"/>
            <a:ext cx="4800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module name </a:t>
            </a:r>
            <a:r>
              <a:rPr lang="zh-TW" altLang="en-US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一定要跟 </a:t>
            </a:r>
            <a:r>
              <a:rPr lang="en-US" altLang="zh-TW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name</a:t>
            </a:r>
            <a:r>
              <a:rPr lang="zh-TW" altLang="en-US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相同 </a:t>
            </a:r>
            <a:r>
              <a:rPr lang="en-US" altLang="zh-TW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  <a:endParaRPr lang="zh-TW" altLang="en-US" sz="16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6608760" y="2487613"/>
          <a:ext cx="4057348" cy="151447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014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4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4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25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</a:rPr>
                        <a:t>輸入</a:t>
                      </a:r>
                      <a:r>
                        <a:rPr lang="en-US" sz="1400" kern="100" dirty="0">
                          <a:effectLst/>
                        </a:rPr>
                        <a:t>(input)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輸出</a:t>
                      </a:r>
                      <a:r>
                        <a:rPr lang="en-US" sz="1400" kern="100">
                          <a:effectLst/>
                        </a:rPr>
                        <a:t>(output)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被加數</a:t>
                      </a:r>
                      <a:r>
                        <a:rPr lang="en-US" sz="1400" kern="100">
                          <a:effectLst/>
                        </a:rPr>
                        <a:t>(a)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</a:rPr>
                        <a:t>加數</a:t>
                      </a:r>
                      <a:r>
                        <a:rPr lang="en-US" sz="1400" kern="100" dirty="0">
                          <a:effectLst/>
                        </a:rPr>
                        <a:t>(b)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和</a:t>
                      </a:r>
                      <a:r>
                        <a:rPr lang="en-US" sz="1400" kern="100">
                          <a:effectLst/>
                        </a:rPr>
                        <a:t>(sum)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進位</a:t>
                      </a:r>
                      <a:r>
                        <a:rPr lang="en-US" sz="1400" kern="100">
                          <a:effectLst/>
                        </a:rPr>
                        <a:t>(carry)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1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9977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87" y="4373563"/>
            <a:ext cx="3298825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2127584" y="2262189"/>
          <a:ext cx="3854450" cy="3714750"/>
        </p:xfrm>
        <a:graphic>
          <a:graphicData uri="http://schemas.openxmlformats.org/drawingml/2006/table">
            <a:tbl>
              <a:tblPr/>
              <a:tblGrid>
                <a:gridCol w="27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1:</a:t>
                      </a:r>
                      <a:endParaRPr kumimoji="0" lang="zh-TW" altLang="zh-TW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//File Name</a:t>
                      </a:r>
                      <a:r>
                        <a:rPr kumimoji="0" lang="zh-TW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：</a:t>
                      </a:r>
                      <a:r>
                        <a:rPr kumimoji="0" lang="en-US" altLang="zh-TW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Half_Adder.v</a:t>
                      </a:r>
                      <a:endParaRPr kumimoji="0" lang="zh-TW" altLang="zh-TW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2: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module	Half_Adder(a, b, sum, carry);</a:t>
                      </a:r>
                      <a:endParaRPr kumimoji="0" lang="zh-TW" altLang="zh-TW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3: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input	a, b;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4: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output	sum, carry;</a:t>
                      </a:r>
                      <a:endParaRPr kumimoji="0" lang="zh-TW" altLang="zh-TW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5: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 </a:t>
                      </a:r>
                      <a:endParaRPr kumimoji="0" lang="zh-TW" altLang="zh-TW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assign sum = a ^ b;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7: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assign carry = a &amp; b;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8: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 </a:t>
                      </a:r>
                      <a:endParaRPr kumimoji="0" lang="zh-TW" altLang="zh-TW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9: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endmodule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(8/10)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723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CB830C-468F-44B3-A0D5-FD2E1704B8B9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200" b="1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914401" y="1115345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Compiling the Designed Circuit   (synthesis </a:t>
            </a:r>
            <a:r>
              <a:rPr lang="zh-TW" altLang="en-US" sz="2800" b="1" kern="0" dirty="0">
                <a:cs typeface="Arial" panose="020B0604020202020204" pitchFamily="34" charset="0"/>
              </a:rPr>
              <a:t>合成</a:t>
            </a:r>
            <a:r>
              <a:rPr lang="en-US" altLang="zh-TW" sz="2800" b="1" kern="0" dirty="0">
                <a:cs typeface="Arial" panose="020B0604020202020204" pitchFamily="34" charset="0"/>
              </a:rPr>
              <a:t>)</a:t>
            </a:r>
          </a:p>
          <a:p>
            <a:pPr marL="669925" lvl="1" indent="-325438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q"/>
              <a:defRPr/>
            </a:pPr>
            <a:r>
              <a:rPr lang="en-US" altLang="zh-TW" sz="2200" b="1" kern="0" dirty="0">
                <a:cs typeface="Arial" panose="020B0604020202020204" pitchFamily="34" charset="0"/>
              </a:rPr>
              <a:t>(Processing → Start Compilation)</a:t>
            </a:r>
            <a:endParaRPr lang="en-US" altLang="zh-TW" sz="2200" b="1" kern="0" baseline="-25000" dirty="0">
              <a:cs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(9/10)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55672" r="34973" b="71004"/>
          <a:stretch/>
        </p:blipFill>
        <p:spPr>
          <a:xfrm>
            <a:off x="3758313" y="2321845"/>
            <a:ext cx="4090286" cy="356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07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/>
          <a:srcRect l="1637" b="3574"/>
          <a:stretch/>
        </p:blipFill>
        <p:spPr>
          <a:xfrm>
            <a:off x="2234201" y="1671876"/>
            <a:ext cx="8094830" cy="4384199"/>
          </a:xfrm>
          <a:prstGeom prst="rect">
            <a:avLst/>
          </a:prstGeom>
        </p:spPr>
      </p:pic>
      <p:sp>
        <p:nvSpPr>
          <p:cNvPr id="41986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27238F6-5C3A-4334-B272-25DEAC4894CC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 b="1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01701" y="1020452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Successful compilation</a:t>
            </a:r>
          </a:p>
        </p:txBody>
      </p:sp>
      <p:sp>
        <p:nvSpPr>
          <p:cNvPr id="41990" name="矩形 1"/>
          <p:cNvSpPr>
            <a:spLocks noChangeArrowheads="1"/>
          </p:cNvSpPr>
          <p:nvPr/>
        </p:nvSpPr>
        <p:spPr bwMode="auto">
          <a:xfrm>
            <a:off x="2347081" y="5159614"/>
            <a:ext cx="7876419" cy="676036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991" name="矩形 1"/>
          <p:cNvSpPr>
            <a:spLocks noChangeArrowheads="1"/>
          </p:cNvSpPr>
          <p:nvPr/>
        </p:nvSpPr>
        <p:spPr bwMode="auto">
          <a:xfrm>
            <a:off x="2234201" y="3812867"/>
            <a:ext cx="1385299" cy="1159184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(10/10)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07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1638301" y="277813"/>
            <a:ext cx="9217025" cy="12064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638301" y="1334846"/>
            <a:ext cx="9217025" cy="45672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Video preview for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晶片實現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+HDL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介紹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(Parts II~IV) 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Quartus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 II  tutorial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altLang="zh-TW" dirty="0">
                <a:latin typeface="+mj-lt"/>
                <a:cs typeface="Arial" panose="020B0604020202020204" pitchFamily="34" charset="0"/>
              </a:rPr>
              <a:t>Introduction to DE0-CV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Programming DE0-CV</a:t>
            </a:r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Lab I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</a:rPr>
              <a:t> 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adder-subtractor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to DE0-CV</a:t>
            </a:r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Lab II – encoder to DE0-CV</a:t>
            </a:r>
          </a:p>
          <a:p>
            <a:pPr indent="-22733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1369970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2" y="1576120"/>
            <a:ext cx="6350000" cy="4381500"/>
          </a:xfrm>
          <a:prstGeom prst="rect">
            <a:avLst/>
          </a:prstGeom>
        </p:spPr>
      </p:pic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2A32964C-3418-4F7D-A09A-2B019BBCA022}" type="slidenum">
              <a:rPr kumimoji="0" lang="en-US" altLang="zh-TW" smtClean="0"/>
              <a:pPr eaLnBrk="1" hangingPunct="1">
                <a:defRPr/>
              </a:pPr>
              <a:t>14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Introduction to DE0-CV(1/3)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7233730" y="1041515"/>
            <a:ext cx="46002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buAutoNum type="arabicPeriod"/>
            </a:pPr>
            <a:r>
              <a:rPr lang="en-US" altLang="zh-TW" sz="2400" dirty="0"/>
              <a:t>DE0-CV is a FPGA simulation board used to simulate the user-defined circuit.</a:t>
            </a:r>
          </a:p>
          <a:p>
            <a:pPr marL="457200" indent="-457200">
              <a:spcBef>
                <a:spcPts val="1200"/>
              </a:spcBef>
              <a:buAutoNum type="arabicPeriod"/>
            </a:pPr>
            <a:r>
              <a:rPr lang="en-US" altLang="zh-TW" sz="2400" dirty="0"/>
              <a:t>You can program you circuit into the FPGA in the board for simulation.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6856301" y="3725917"/>
            <a:ext cx="2353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User-defined circuit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向右箭號 2"/>
          <p:cNvSpPr/>
          <p:nvPr/>
        </p:nvSpPr>
        <p:spPr bwMode="auto">
          <a:xfrm rot="10800000">
            <a:off x="4161802" y="3768647"/>
            <a:ext cx="2694499" cy="323150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4133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4C35D196-9569-4BBE-9C8B-74C07DF6E1FF}" type="slidenum">
              <a:rPr kumimoji="0" lang="en-US" altLang="zh-TW" smtClean="0"/>
              <a:pPr eaLnBrk="1" hangingPunct="1">
                <a:defRPr/>
              </a:pPr>
              <a:t>15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698378" y="277813"/>
            <a:ext cx="11344031" cy="1206500"/>
          </a:xfrm>
        </p:spPr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Introduction to DE0-CV (2/3)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41"/>
          <p:cNvSpPr txBox="1">
            <a:spLocks noChangeArrowheads="1"/>
          </p:cNvSpPr>
          <p:nvPr/>
        </p:nvSpPr>
        <p:spPr bwMode="auto">
          <a:xfrm>
            <a:off x="4377791" y="1484313"/>
            <a:ext cx="714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zh-TW" sz="1800" b="0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USB</a:t>
            </a:r>
            <a:endParaRPr kumimoji="0" lang="zh-TW" altLang="en-US" sz="1800" b="0" dirty="0">
              <a:solidFill>
                <a:srgbClr val="FF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文字方塊 36"/>
          <p:cNvSpPr txBox="1">
            <a:spLocks noChangeArrowheads="1"/>
          </p:cNvSpPr>
          <p:nvPr/>
        </p:nvSpPr>
        <p:spPr bwMode="auto">
          <a:xfrm>
            <a:off x="3731234" y="1484313"/>
            <a:ext cx="64655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zh-TW" altLang="en-US" sz="1800" b="0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電源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" r="9855" b="5684"/>
          <a:stretch/>
        </p:blipFill>
        <p:spPr>
          <a:xfrm>
            <a:off x="2925445" y="1910219"/>
            <a:ext cx="4709564" cy="396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93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5546" r="4530" b="6548"/>
          <a:stretch/>
        </p:blipFill>
        <p:spPr>
          <a:xfrm>
            <a:off x="8378076" y="2767001"/>
            <a:ext cx="2856667" cy="2254467"/>
          </a:xfrm>
          <a:prstGeom prst="rect">
            <a:avLst/>
          </a:prstGeom>
        </p:spPr>
      </p:pic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CB6986ED-8FC6-4CCB-87F3-793E2C76DDEB}" type="slidenum">
              <a:rPr kumimoji="0" lang="en-US" altLang="zh-TW" smtClean="0"/>
              <a:pPr eaLnBrk="1" hangingPunct="1">
                <a:defRPr/>
              </a:pPr>
              <a:t>16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609600" y="268782"/>
            <a:ext cx="11344031" cy="1206500"/>
          </a:xfrm>
        </p:spPr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Introduction to DE0-CV (3/3)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" t="16491" r="2221" b="35024"/>
          <a:stretch/>
        </p:blipFill>
        <p:spPr>
          <a:xfrm>
            <a:off x="5113403" y="1158997"/>
            <a:ext cx="3156658" cy="187036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4" t="1657" r="25192" b="1616"/>
          <a:stretch/>
        </p:blipFill>
        <p:spPr>
          <a:xfrm rot="16200000">
            <a:off x="6422838" y="3609953"/>
            <a:ext cx="1031774" cy="3866674"/>
          </a:xfrm>
          <a:prstGeom prst="rect">
            <a:avLst/>
          </a:prstGeom>
        </p:spPr>
      </p:pic>
      <p:sp>
        <p:nvSpPr>
          <p:cNvPr id="4" name="手繪多邊形 3"/>
          <p:cNvSpPr/>
          <p:nvPr/>
        </p:nvSpPr>
        <p:spPr bwMode="auto">
          <a:xfrm>
            <a:off x="8515911" y="1973807"/>
            <a:ext cx="1409593" cy="1656336"/>
          </a:xfrm>
          <a:custGeom>
            <a:avLst/>
            <a:gdLst>
              <a:gd name="connsiteX0" fmla="*/ 0 w 1091953"/>
              <a:gd name="connsiteY0" fmla="*/ 0 h 1180730"/>
              <a:gd name="connsiteX1" fmla="*/ 870012 w 1091953"/>
              <a:gd name="connsiteY1" fmla="*/ 257453 h 1180730"/>
              <a:gd name="connsiteX2" fmla="*/ 1091953 w 1091953"/>
              <a:gd name="connsiteY2" fmla="*/ 1180730 h 1180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1953" h="1180730">
                <a:moveTo>
                  <a:pt x="0" y="0"/>
                </a:moveTo>
                <a:cubicBezTo>
                  <a:pt x="344010" y="30332"/>
                  <a:pt x="688020" y="60665"/>
                  <a:pt x="870012" y="257453"/>
                </a:cubicBezTo>
                <a:cubicBezTo>
                  <a:pt x="1052004" y="454241"/>
                  <a:pt x="1071978" y="817485"/>
                  <a:pt x="1091953" y="1180730"/>
                </a:cubicBezTo>
              </a:path>
            </a:pathLst>
          </a:custGeom>
          <a:ln>
            <a:solidFill>
              <a:srgbClr val="FFC000"/>
            </a:solidFill>
            <a:headEnd type="none" w="med" len="med"/>
            <a:tailEnd type="triangl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solidFill>
                <a:srgbClr val="FF0000"/>
              </a:solidFill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90968" y="1504915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  <a:ea typeface="Times New Roman"/>
                <a:cs typeface="Times New Roman"/>
              </a:rPr>
              <a:t>inputs</a:t>
            </a:r>
            <a:endParaRPr lang="zh-TW" altLang="en-US" sz="2400" dirty="0">
              <a:solidFill>
                <a:srgbClr val="FFC000"/>
              </a:solidFill>
              <a:ea typeface="Times New Roman"/>
              <a:cs typeface="Times New Roman"/>
            </a:endParaRPr>
          </a:p>
        </p:txBody>
      </p:sp>
      <p:sp>
        <p:nvSpPr>
          <p:cNvPr id="7" name="手繪多邊形 6"/>
          <p:cNvSpPr/>
          <p:nvPr/>
        </p:nvSpPr>
        <p:spPr bwMode="auto">
          <a:xfrm>
            <a:off x="9607659" y="4006038"/>
            <a:ext cx="561252" cy="1491449"/>
          </a:xfrm>
          <a:custGeom>
            <a:avLst/>
            <a:gdLst>
              <a:gd name="connsiteX0" fmla="*/ 390617 w 561252"/>
              <a:gd name="connsiteY0" fmla="*/ 0 h 1491449"/>
              <a:gd name="connsiteX1" fmla="*/ 541538 w 561252"/>
              <a:gd name="connsiteY1" fmla="*/ 1145220 h 1491449"/>
              <a:gd name="connsiteX2" fmla="*/ 0 w 561252"/>
              <a:gd name="connsiteY2" fmla="*/ 1491449 h 149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1252" h="1491449">
                <a:moveTo>
                  <a:pt x="390617" y="0"/>
                </a:moveTo>
                <a:cubicBezTo>
                  <a:pt x="498629" y="448322"/>
                  <a:pt x="606641" y="896645"/>
                  <a:pt x="541538" y="1145220"/>
                </a:cubicBezTo>
                <a:cubicBezTo>
                  <a:pt x="476435" y="1393795"/>
                  <a:pt x="238217" y="1442622"/>
                  <a:pt x="0" y="1491449"/>
                </a:cubicBezTo>
              </a:path>
            </a:pathLst>
          </a:custGeom>
          <a:ln>
            <a:solidFill>
              <a:srgbClr val="FFC000"/>
            </a:solidFill>
            <a:headEnd type="none" w="med" len="med"/>
            <a:tailEnd type="triangl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solidFill>
                <a:srgbClr val="FF0000"/>
              </a:solidFill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797922" y="5489476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  <a:ea typeface="Times New Roman"/>
                <a:cs typeface="Times New Roman"/>
              </a:rPr>
              <a:t>outputs</a:t>
            </a:r>
            <a:endParaRPr lang="zh-TW" altLang="en-US" sz="2400" dirty="0">
              <a:solidFill>
                <a:srgbClr val="FFC000"/>
              </a:solidFill>
              <a:ea typeface="Times New Roman"/>
              <a:cs typeface="Times New Roman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920172" y="3621793"/>
            <a:ext cx="2632644" cy="498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dirty="0">
                <a:solidFill>
                  <a:srgbClr val="FF0000"/>
                </a:solidFill>
                <a:ea typeface="Times New Roman"/>
                <a:cs typeface="Times New Roman"/>
              </a:rPr>
              <a:t>Traditional simulation</a:t>
            </a:r>
          </a:p>
        </p:txBody>
      </p:sp>
      <p:pic>
        <p:nvPicPr>
          <p:cNvPr id="24" name="Picture 4" descr="c04f13"/>
          <p:cNvPicPr preferRelativeResize="0"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51" y="1503817"/>
            <a:ext cx="3095944" cy="2056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 descr="c04f13"/>
          <p:cNvPicPr preferRelativeResize="0"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12" y="3894235"/>
            <a:ext cx="3095944" cy="2056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手繪多邊形 28"/>
          <p:cNvSpPr/>
          <p:nvPr/>
        </p:nvSpPr>
        <p:spPr bwMode="auto">
          <a:xfrm>
            <a:off x="2929318" y="1745396"/>
            <a:ext cx="2558452" cy="221116"/>
          </a:xfrm>
          <a:custGeom>
            <a:avLst/>
            <a:gdLst>
              <a:gd name="connsiteX0" fmla="*/ 1686560 w 1686560"/>
              <a:gd name="connsiteY0" fmla="*/ 15906 h 1417986"/>
              <a:gd name="connsiteX1" fmla="*/ 741680 w 1686560"/>
              <a:gd name="connsiteY1" fmla="*/ 198786 h 1417986"/>
              <a:gd name="connsiteX2" fmla="*/ 0 w 1686560"/>
              <a:gd name="connsiteY2" fmla="*/ 1417986 h 141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6560" h="1417986">
                <a:moveTo>
                  <a:pt x="1686560" y="15906"/>
                </a:moveTo>
                <a:cubicBezTo>
                  <a:pt x="1354666" y="-9494"/>
                  <a:pt x="1022773" y="-34894"/>
                  <a:pt x="741680" y="198786"/>
                </a:cubicBezTo>
                <a:cubicBezTo>
                  <a:pt x="460587" y="432466"/>
                  <a:pt x="230293" y="925226"/>
                  <a:pt x="0" y="141798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solidFill>
                <a:srgbClr val="FF0000"/>
              </a:solidFill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30" name="手繪多邊形 29"/>
          <p:cNvSpPr/>
          <p:nvPr/>
        </p:nvSpPr>
        <p:spPr bwMode="auto">
          <a:xfrm>
            <a:off x="3139710" y="5489476"/>
            <a:ext cx="2049963" cy="296033"/>
          </a:xfrm>
          <a:custGeom>
            <a:avLst/>
            <a:gdLst>
              <a:gd name="connsiteX0" fmla="*/ 0 w 1944210"/>
              <a:gd name="connsiteY0" fmla="*/ 0 h 1191139"/>
              <a:gd name="connsiteX1" fmla="*/ 435006 w 1944210"/>
              <a:gd name="connsiteY1" fmla="*/ 1109709 h 1191139"/>
              <a:gd name="connsiteX2" fmla="*/ 1944210 w 1944210"/>
              <a:gd name="connsiteY2" fmla="*/ 1020932 h 119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4210" h="1191139">
                <a:moveTo>
                  <a:pt x="0" y="0"/>
                </a:moveTo>
                <a:cubicBezTo>
                  <a:pt x="55485" y="469777"/>
                  <a:pt x="110971" y="939554"/>
                  <a:pt x="435006" y="1109709"/>
                </a:cubicBezTo>
                <a:cubicBezTo>
                  <a:pt x="759041" y="1279864"/>
                  <a:pt x="1351625" y="1150398"/>
                  <a:pt x="1944210" y="1020932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solidFill>
                <a:srgbClr val="FF0000"/>
              </a:solidFill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19195" y="4134319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Solderless Breadboard 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9888285" y="1522867"/>
            <a:ext cx="15327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srgbClr val="FFC000"/>
                </a:solidFill>
                <a:ea typeface="Times New Roman"/>
                <a:cs typeface="Times New Roman"/>
              </a:rPr>
              <a:t>FPGA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srgbClr val="FFC000"/>
                </a:solidFill>
                <a:ea typeface="Times New Roman"/>
                <a:cs typeface="Times New Roman"/>
              </a:rPr>
              <a:t>Simulation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1742472" y="3494125"/>
            <a:ext cx="190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70C0"/>
                </a:solidFill>
              </a:rPr>
              <a:t>your circuit</a:t>
            </a:r>
            <a:endParaRPr lang="zh-TW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719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1638301" y="277813"/>
            <a:ext cx="9217025" cy="12064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638301" y="1334846"/>
            <a:ext cx="9217025" cy="45672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Video preview for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晶片實現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+HDL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介紹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(Parts II~IV) 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Quartus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 II  tutorial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Introduction to DE0-CV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altLang="zh-TW" dirty="0">
                <a:latin typeface="+mj-lt"/>
                <a:cs typeface="Arial" panose="020B0604020202020204" pitchFamily="34" charset="0"/>
              </a:rPr>
              <a:t>Programming DE0-CV</a:t>
            </a:r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Lab I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</a:rPr>
              <a:t> 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adder-subtractor</a:t>
            </a:r>
            <a:r>
              <a:rPr lang="en-US" altLang="zh-TW" dirty="0"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to DE0-CV</a:t>
            </a:r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Lab II – encoder to DE0-CV</a:t>
            </a:r>
          </a:p>
          <a:p>
            <a:pPr indent="-22733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3333790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B5148D97-1811-4AB6-AA52-C14FC9120085}" type="slidenum">
              <a:rPr kumimoji="0" lang="en-US" altLang="zh-TW" smtClean="0"/>
              <a:pPr eaLnBrk="1" hangingPunct="1">
                <a:defRPr/>
              </a:pPr>
              <a:t>18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(1/13)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23"/>
          <a:stretch/>
        </p:blipFill>
        <p:spPr>
          <a:xfrm>
            <a:off x="1410051" y="1847328"/>
            <a:ext cx="4579890" cy="212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83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356" y="1556133"/>
            <a:ext cx="3716397" cy="4338651"/>
          </a:xfrm>
          <a:prstGeom prst="rect">
            <a:avLst/>
          </a:prstGeom>
        </p:spPr>
      </p:pic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E988CC71-014F-40A3-88B4-244599380528}" type="slidenum">
              <a:rPr kumimoji="0" lang="en-US" altLang="zh-TW" smtClean="0"/>
              <a:pPr eaLnBrk="1" hangingPunct="1">
                <a:defRPr/>
              </a:pPr>
              <a:t>19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(2/13)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26757" y="1019968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Start compilation</a:t>
            </a:r>
          </a:p>
        </p:txBody>
      </p:sp>
      <p:sp>
        <p:nvSpPr>
          <p:cNvPr id="6" name="圓角矩形 5"/>
          <p:cNvSpPr/>
          <p:nvPr/>
        </p:nvSpPr>
        <p:spPr bwMode="auto">
          <a:xfrm>
            <a:off x="3180170" y="1877352"/>
            <a:ext cx="2031101" cy="13756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3" name="圓角矩形 12"/>
          <p:cNvSpPr/>
          <p:nvPr/>
        </p:nvSpPr>
        <p:spPr bwMode="auto">
          <a:xfrm>
            <a:off x="3180169" y="1556134"/>
            <a:ext cx="436971" cy="12701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4" name="圓角矩形 13"/>
          <p:cNvSpPr/>
          <p:nvPr/>
        </p:nvSpPr>
        <p:spPr bwMode="auto">
          <a:xfrm>
            <a:off x="1560413" y="4297985"/>
            <a:ext cx="2291396" cy="144215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2029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1638301" y="277813"/>
            <a:ext cx="9217025" cy="12064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638301" y="1334846"/>
            <a:ext cx="9217025" cy="45672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altLang="zh-TW" dirty="0">
                <a:latin typeface="+mj-lt"/>
                <a:ea typeface="Times New Roman"/>
                <a:cs typeface="Times New Roman"/>
                <a:sym typeface="Times New Roman"/>
              </a:rPr>
              <a:t>Video preview for </a:t>
            </a:r>
            <a:r>
              <a:rPr lang="zh-TW" altLang="en-US" dirty="0">
                <a:latin typeface="+mj-lt"/>
                <a:cs typeface="Times New Roman"/>
                <a:sym typeface="Times New Roman"/>
              </a:rPr>
              <a:t>晶片實現</a:t>
            </a:r>
            <a:r>
              <a:rPr lang="en-US" altLang="zh-TW" dirty="0">
                <a:latin typeface="+mj-lt"/>
                <a:cs typeface="Times New Roman"/>
                <a:sym typeface="Times New Roman"/>
              </a:rPr>
              <a:t>+HDL</a:t>
            </a:r>
            <a:r>
              <a:rPr lang="zh-TW" altLang="en-US" dirty="0">
                <a:latin typeface="+mj-lt"/>
                <a:cs typeface="Times New Roman"/>
                <a:sym typeface="Times New Roman"/>
              </a:rPr>
              <a:t>介紹</a:t>
            </a:r>
            <a:r>
              <a:rPr lang="en-US" altLang="zh-TW" dirty="0">
                <a:latin typeface="+mj-lt"/>
                <a:cs typeface="Times New Roman"/>
                <a:sym typeface="Times New Roman"/>
              </a:rPr>
              <a:t>(Parts II~IV) 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dirty="0" err="1">
                <a:latin typeface="+mj-lt"/>
                <a:ea typeface="Times New Roman"/>
                <a:cs typeface="Times New Roman"/>
                <a:sym typeface="Times New Roman"/>
              </a:rPr>
              <a:t>Quartus</a:t>
            </a:r>
            <a:r>
              <a:rPr lang="en-US" dirty="0">
                <a:latin typeface="+mj-lt"/>
                <a:ea typeface="Times New Roman"/>
                <a:cs typeface="Times New Roman"/>
                <a:sym typeface="Times New Roman"/>
              </a:rPr>
              <a:t> II  tutorial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altLang="zh-TW" dirty="0">
                <a:latin typeface="+mj-lt"/>
                <a:cs typeface="Arial" panose="020B0604020202020204" pitchFamily="34" charset="0"/>
              </a:rPr>
              <a:t>Introduction to DE0-CV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altLang="zh-TW" dirty="0">
                <a:latin typeface="+mj-lt"/>
                <a:cs typeface="Arial" panose="020B0604020202020204" pitchFamily="34" charset="0"/>
              </a:rPr>
              <a:t>Programming DE0-CV</a:t>
            </a:r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dirty="0">
                <a:latin typeface="+mj-lt"/>
                <a:ea typeface="Times New Roman"/>
                <a:cs typeface="Times New Roman"/>
                <a:sym typeface="Times New Roman"/>
              </a:rPr>
              <a:t>Lab I </a:t>
            </a:r>
            <a:r>
              <a:rPr lang="en-US" altLang="zh-TW" dirty="0">
                <a:ea typeface="Times New Roman"/>
                <a:cs typeface="Times New Roman"/>
                <a:sym typeface="Times New Roman"/>
              </a:rPr>
              <a:t>– </a:t>
            </a:r>
            <a:r>
              <a:rPr lang="en-US" dirty="0">
                <a:latin typeface="+mj-lt"/>
                <a:ea typeface="Times New Roman"/>
                <a:cs typeface="Times New Roman"/>
                <a:sym typeface="Times New Roman"/>
              </a:rPr>
              <a:t>adder-subtractor</a:t>
            </a:r>
            <a:r>
              <a:rPr lang="zh-TW" altLang="en-US" dirty="0"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TW" dirty="0">
                <a:latin typeface="+mj-lt"/>
                <a:ea typeface="Times New Roman"/>
                <a:cs typeface="Times New Roman"/>
                <a:sym typeface="Times New Roman"/>
              </a:rPr>
              <a:t>to DE0-CV</a:t>
            </a:r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dirty="0">
                <a:latin typeface="+mj-lt"/>
                <a:ea typeface="Times New Roman"/>
                <a:cs typeface="Times New Roman"/>
                <a:sym typeface="Times New Roman"/>
              </a:rPr>
              <a:t>Lab II – encoder to DE0-CV</a:t>
            </a:r>
          </a:p>
          <a:p>
            <a:pPr indent="-22733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0701441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725" y="1936272"/>
            <a:ext cx="3695700" cy="3600450"/>
          </a:xfrm>
          <a:prstGeom prst="rect">
            <a:avLst/>
          </a:prstGeom>
        </p:spPr>
      </p:pic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81D3DB9E-374E-4E64-966E-AD8DD6E2E98B}" type="slidenum">
              <a:rPr kumimoji="0" lang="en-US" altLang="zh-TW" smtClean="0"/>
              <a:pPr eaLnBrk="1" hangingPunct="1">
                <a:defRPr/>
              </a:pPr>
              <a:t>20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(3/13)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67946" y="118007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Open Pin Planner</a:t>
            </a:r>
          </a:p>
        </p:txBody>
      </p:sp>
      <p:sp>
        <p:nvSpPr>
          <p:cNvPr id="10" name="圓角矩形 9"/>
          <p:cNvSpPr/>
          <p:nvPr/>
        </p:nvSpPr>
        <p:spPr bwMode="auto">
          <a:xfrm>
            <a:off x="3673785" y="2160573"/>
            <a:ext cx="882032" cy="22599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1" name="圓角矩形 10"/>
          <p:cNvSpPr/>
          <p:nvPr/>
        </p:nvSpPr>
        <p:spPr bwMode="auto">
          <a:xfrm>
            <a:off x="3689970" y="3175829"/>
            <a:ext cx="3091156" cy="24710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7718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1" y="1762000"/>
            <a:ext cx="7437836" cy="4379856"/>
          </a:xfrm>
          <a:prstGeom prst="rect">
            <a:avLst/>
          </a:prstGeom>
        </p:spPr>
      </p:pic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ACCB1C97-BAA0-4E19-9760-0D75A4507DD0}" type="slidenum">
              <a:rPr kumimoji="0" lang="en-US" altLang="zh-TW" smtClean="0"/>
              <a:pPr eaLnBrk="1" hangingPunct="1">
                <a:defRPr/>
              </a:pPr>
              <a:t>21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(4/13)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50914" y="1165664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Pin assignment</a:t>
            </a:r>
          </a:p>
        </p:txBody>
      </p:sp>
      <p:sp>
        <p:nvSpPr>
          <p:cNvPr id="16394" name="TextBox 16"/>
          <p:cNvSpPr txBox="1">
            <a:spLocks noChangeArrowheads="1"/>
          </p:cNvSpPr>
          <p:nvPr/>
        </p:nvSpPr>
        <p:spPr bwMode="auto">
          <a:xfrm>
            <a:off x="506370" y="5374609"/>
            <a:ext cx="1428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Double click</a:t>
            </a:r>
            <a:endParaRPr lang="zh-TW" altLang="en-US" sz="18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5" name="圓角矩形 14"/>
          <p:cNvSpPr/>
          <p:nvPr/>
        </p:nvSpPr>
        <p:spPr bwMode="auto">
          <a:xfrm>
            <a:off x="4369700" y="4887589"/>
            <a:ext cx="590718" cy="11328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7" name="手繪多邊形 16"/>
          <p:cNvSpPr/>
          <p:nvPr/>
        </p:nvSpPr>
        <p:spPr bwMode="auto">
          <a:xfrm>
            <a:off x="1804525" y="4927172"/>
            <a:ext cx="2565176" cy="534952"/>
          </a:xfrm>
          <a:custGeom>
            <a:avLst/>
            <a:gdLst>
              <a:gd name="connsiteX0" fmla="*/ 1686560 w 1686560"/>
              <a:gd name="connsiteY0" fmla="*/ 15906 h 1417986"/>
              <a:gd name="connsiteX1" fmla="*/ 741680 w 1686560"/>
              <a:gd name="connsiteY1" fmla="*/ 198786 h 1417986"/>
              <a:gd name="connsiteX2" fmla="*/ 0 w 1686560"/>
              <a:gd name="connsiteY2" fmla="*/ 1417986 h 141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6560" h="1417986">
                <a:moveTo>
                  <a:pt x="1686560" y="15906"/>
                </a:moveTo>
                <a:cubicBezTo>
                  <a:pt x="1354666" y="-9494"/>
                  <a:pt x="1022773" y="-34894"/>
                  <a:pt x="741680" y="198786"/>
                </a:cubicBezTo>
                <a:cubicBezTo>
                  <a:pt x="460587" y="432466"/>
                  <a:pt x="230293" y="925226"/>
                  <a:pt x="0" y="141798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solidFill>
                <a:srgbClr val="FF0000"/>
              </a:solidFill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9144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788031B9-92E3-4B9F-8FF2-3A81D7B78E99}" type="slidenum">
              <a:rPr kumimoji="0" lang="en-US" altLang="zh-TW" smtClean="0"/>
              <a:pPr eaLnBrk="1" hangingPunct="1">
                <a:defRPr/>
              </a:pPr>
              <a:t>22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(5/13)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18519" y="1155358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Assign pin location to all inputs and outputs</a:t>
            </a: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eaLnBrk="1" hangingPunct="1">
              <a:buClr>
                <a:schemeClr val="accent1"/>
              </a:buClr>
              <a:defRPr/>
            </a:pP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eaLnBrk="1" hangingPunct="1">
              <a:buClr>
                <a:schemeClr val="accent1"/>
              </a:buClr>
              <a:defRPr/>
            </a:pP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eaLnBrk="1" hangingPunct="1">
              <a:buClr>
                <a:schemeClr val="accent1"/>
              </a:buClr>
              <a:defRPr/>
            </a:pP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eaLnBrk="1" hangingPunct="1">
              <a:buClr>
                <a:schemeClr val="accent1"/>
              </a:buClr>
              <a:defRPr/>
            </a:pP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1" eaLnBrk="1" hangingPunct="1">
              <a:buClr>
                <a:schemeClr val="accent1"/>
              </a:buClr>
              <a:defRPr/>
            </a:pPr>
            <a:r>
              <a:rPr lang="en-US" altLang="zh-TW" sz="20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Please refer to DE0_pin.xls for pin location assignment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" t="61121" r="33378" b="26163"/>
          <a:stretch/>
        </p:blipFill>
        <p:spPr>
          <a:xfrm>
            <a:off x="1096638" y="2024180"/>
            <a:ext cx="8591883" cy="1039091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 bwMode="auto">
          <a:xfrm>
            <a:off x="3851809" y="2024180"/>
            <a:ext cx="1262358" cy="111553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3" name="TextBox 16"/>
          <p:cNvSpPr txBox="1">
            <a:spLocks noChangeArrowheads="1"/>
          </p:cNvSpPr>
          <p:nvPr/>
        </p:nvSpPr>
        <p:spPr bwMode="auto">
          <a:xfrm>
            <a:off x="4513194" y="2235948"/>
            <a:ext cx="5807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SW0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4" name="TextBox 16"/>
          <p:cNvSpPr txBox="1">
            <a:spLocks noChangeArrowheads="1"/>
          </p:cNvSpPr>
          <p:nvPr/>
        </p:nvSpPr>
        <p:spPr bwMode="auto">
          <a:xfrm>
            <a:off x="4517280" y="2428056"/>
            <a:ext cx="5807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SW1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4534943" y="2631357"/>
            <a:ext cx="6648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LED1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6" name="TextBox 16"/>
          <p:cNvSpPr txBox="1">
            <a:spLocks noChangeArrowheads="1"/>
          </p:cNvSpPr>
          <p:nvPr/>
        </p:nvSpPr>
        <p:spPr bwMode="auto">
          <a:xfrm>
            <a:off x="4539632" y="2815748"/>
            <a:ext cx="6648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LED0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9992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FAB92942-D9B0-4CC4-AAA6-22A75EBFBD6D}" type="slidenum">
              <a:rPr kumimoji="0" lang="en-US" altLang="zh-TW" smtClean="0"/>
              <a:pPr eaLnBrk="1" hangingPunct="1">
                <a:defRPr/>
              </a:pPr>
              <a:t>23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(6/13)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34995" y="118007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Start compilation</a:t>
            </a: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23"/>
          <a:stretch/>
        </p:blipFill>
        <p:spPr>
          <a:xfrm>
            <a:off x="1456568" y="1969779"/>
            <a:ext cx="4552734" cy="2821040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 bwMode="auto">
          <a:xfrm>
            <a:off x="3329996" y="2363826"/>
            <a:ext cx="2488179" cy="16270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3" name="圓角矩形 12"/>
          <p:cNvSpPr/>
          <p:nvPr/>
        </p:nvSpPr>
        <p:spPr bwMode="auto">
          <a:xfrm>
            <a:off x="3340781" y="1969780"/>
            <a:ext cx="535307" cy="15021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2089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(7/13)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652" y="1678662"/>
            <a:ext cx="6115927" cy="4372888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 bwMode="auto">
          <a:xfrm>
            <a:off x="4853992" y="3321205"/>
            <a:ext cx="761881" cy="15837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" name="手繪多邊形 7"/>
          <p:cNvSpPr/>
          <p:nvPr/>
        </p:nvSpPr>
        <p:spPr bwMode="auto">
          <a:xfrm>
            <a:off x="2055377" y="3369016"/>
            <a:ext cx="2798615" cy="304907"/>
          </a:xfrm>
          <a:custGeom>
            <a:avLst/>
            <a:gdLst>
              <a:gd name="connsiteX0" fmla="*/ 1686560 w 1686560"/>
              <a:gd name="connsiteY0" fmla="*/ 15906 h 1417986"/>
              <a:gd name="connsiteX1" fmla="*/ 741680 w 1686560"/>
              <a:gd name="connsiteY1" fmla="*/ 198786 h 1417986"/>
              <a:gd name="connsiteX2" fmla="*/ 0 w 1686560"/>
              <a:gd name="connsiteY2" fmla="*/ 1417986 h 141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6560" h="1417986">
                <a:moveTo>
                  <a:pt x="1686560" y="15906"/>
                </a:moveTo>
                <a:cubicBezTo>
                  <a:pt x="1354666" y="-9494"/>
                  <a:pt x="1022773" y="-34894"/>
                  <a:pt x="741680" y="198786"/>
                </a:cubicBezTo>
                <a:cubicBezTo>
                  <a:pt x="460587" y="432466"/>
                  <a:pt x="230293" y="925226"/>
                  <a:pt x="0" y="141798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solidFill>
                <a:srgbClr val="FF0000"/>
              </a:solidFill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" name="TextBox 16"/>
          <p:cNvSpPr txBox="1">
            <a:spLocks noChangeArrowheads="1"/>
          </p:cNvSpPr>
          <p:nvPr/>
        </p:nvSpPr>
        <p:spPr bwMode="auto">
          <a:xfrm>
            <a:off x="587260" y="3680162"/>
            <a:ext cx="2723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8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右鍵選更新驅動程式軟體</a:t>
            </a:r>
          </a:p>
        </p:txBody>
      </p:sp>
    </p:spTree>
    <p:extLst>
      <p:ext uri="{BB962C8B-B14F-4D97-AF65-F5344CB8AC3E}">
        <p14:creationId xmlns:p14="http://schemas.microsoft.com/office/powerpoint/2010/main" val="2652439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(8/13)</a:t>
            </a:r>
            <a:endParaRPr lang="zh-TW" altLang="en-US" sz="32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379" y="1427669"/>
            <a:ext cx="6438251" cy="4567237"/>
          </a:xfrm>
        </p:spPr>
      </p:pic>
      <p:sp>
        <p:nvSpPr>
          <p:cNvPr id="10" name="圓角矩形 9"/>
          <p:cNvSpPr/>
          <p:nvPr/>
        </p:nvSpPr>
        <p:spPr bwMode="auto">
          <a:xfrm>
            <a:off x="3042607" y="3750082"/>
            <a:ext cx="2646094" cy="79764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9761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(9/13)</a:t>
            </a: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734" y="1540957"/>
            <a:ext cx="6438251" cy="4567237"/>
          </a:xfrm>
        </p:spPr>
      </p:pic>
      <p:sp>
        <p:nvSpPr>
          <p:cNvPr id="7" name="圓角矩形 6"/>
          <p:cNvSpPr/>
          <p:nvPr/>
        </p:nvSpPr>
        <p:spPr bwMode="auto">
          <a:xfrm>
            <a:off x="2961686" y="3018329"/>
            <a:ext cx="3026419" cy="33986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F99A181A-B6C7-48B4-8C56-98BB579AA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158" y="2648997"/>
            <a:ext cx="24994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dirty="0">
                <a:solidFill>
                  <a:srgbClr val="FF0000"/>
                </a:solidFill>
                <a:latin typeface="+mn-lt"/>
                <a:ea typeface="+mn-ea"/>
              </a:rPr>
              <a:t>Quartus Lite</a:t>
            </a:r>
            <a:r>
              <a:rPr lang="zh-TW" altLang="en-US" sz="1800" dirty="0">
                <a:solidFill>
                  <a:srgbClr val="FF0000"/>
                </a:solidFill>
                <a:latin typeface="+mn-lt"/>
                <a:ea typeface="+mn-ea"/>
              </a:rPr>
              <a:t>安裝路徑下</a:t>
            </a:r>
          </a:p>
        </p:txBody>
      </p:sp>
    </p:spTree>
    <p:extLst>
      <p:ext uri="{BB962C8B-B14F-4D97-AF65-F5344CB8AC3E}">
        <p14:creationId xmlns:p14="http://schemas.microsoft.com/office/powerpoint/2010/main" val="1992354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(10/13)</a:t>
            </a:r>
            <a:endParaRPr lang="zh-TW" altLang="en-US" sz="32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27" y="1427669"/>
            <a:ext cx="6538200" cy="4674813"/>
          </a:xfrm>
        </p:spPr>
      </p:pic>
      <p:sp>
        <p:nvSpPr>
          <p:cNvPr id="8" name="圓角矩形 7"/>
          <p:cNvSpPr/>
          <p:nvPr/>
        </p:nvSpPr>
        <p:spPr bwMode="auto">
          <a:xfrm>
            <a:off x="4094570" y="3453533"/>
            <a:ext cx="1262357" cy="21216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8841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E2A49253-D9CB-43A1-8C75-C9DA1C225EC7}" type="slidenum">
              <a:rPr kumimoji="0" lang="en-US" altLang="zh-TW" smtClean="0"/>
              <a:pPr eaLnBrk="1" hangingPunct="1">
                <a:defRPr/>
              </a:pPr>
              <a:t>28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(11/13)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43233" y="1040028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Programming device</a:t>
            </a: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35"/>
          <a:stretch/>
        </p:blipFill>
        <p:spPr>
          <a:xfrm>
            <a:off x="3050697" y="1581418"/>
            <a:ext cx="3530324" cy="4409095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 bwMode="auto">
          <a:xfrm>
            <a:off x="3510714" y="1581418"/>
            <a:ext cx="446291" cy="17455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0" name="圓角矩形 9"/>
          <p:cNvSpPr/>
          <p:nvPr/>
        </p:nvSpPr>
        <p:spPr bwMode="auto">
          <a:xfrm>
            <a:off x="3466205" y="4580092"/>
            <a:ext cx="2440981" cy="19409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300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73C11E13-7DD8-4ED6-860A-46032AA9FCA0}" type="slidenum">
              <a:rPr kumimoji="0" lang="en-US" altLang="zh-TW" smtClean="0"/>
              <a:pPr eaLnBrk="1" hangingPunct="1">
                <a:defRPr/>
              </a:pPr>
              <a:t>29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(12/13)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18519" y="114712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Hardware setup: add </a:t>
            </a:r>
            <a:r>
              <a:rPr lang="en-US" altLang="zh-TW" sz="2400" dirty="0">
                <a:solidFill>
                  <a:srgbClr val="FF33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USB-Blaster</a:t>
            </a:r>
          </a:p>
          <a:p>
            <a:pPr eaLnBrk="1" hangingPunct="1">
              <a:defRPr/>
            </a:pP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4" b="3206"/>
          <a:stretch/>
        </p:blipFill>
        <p:spPr>
          <a:xfrm>
            <a:off x="2521743" y="1719586"/>
            <a:ext cx="6090626" cy="4288779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 bwMode="auto">
          <a:xfrm>
            <a:off x="2580130" y="2014917"/>
            <a:ext cx="1061286" cy="19420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4" name="圓角矩形 13"/>
          <p:cNvSpPr/>
          <p:nvPr/>
        </p:nvSpPr>
        <p:spPr bwMode="auto">
          <a:xfrm>
            <a:off x="4286199" y="4304963"/>
            <a:ext cx="1540065" cy="18476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341856" y="4472429"/>
            <a:ext cx="1428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Double click</a:t>
            </a:r>
            <a:endParaRPr lang="zh-TW" altLang="en-US" sz="18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280048" y="192735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986850" y="42126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585704" y="360945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圓角矩形 11"/>
          <p:cNvSpPr/>
          <p:nvPr/>
        </p:nvSpPr>
        <p:spPr bwMode="auto">
          <a:xfrm>
            <a:off x="5458500" y="3734408"/>
            <a:ext cx="1147401" cy="16746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4699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(1/10)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31387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Getting Started – </a:t>
            </a:r>
          </a:p>
          <a:p>
            <a:pPr lvl="1" eaLnBrk="1" hangingPunct="1">
              <a:buClr>
                <a:schemeClr val="accent1"/>
              </a:buCl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Start the Quartus II software</a:t>
            </a: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3" name="投影片編號版面配置區 9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082F42-0CA3-4E75-803E-2FEDCAAB785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b="1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305" b="3494"/>
          <a:stretch/>
        </p:blipFill>
        <p:spPr>
          <a:xfrm>
            <a:off x="4638124" y="2202262"/>
            <a:ext cx="6944276" cy="3768869"/>
          </a:xfrm>
          <a:prstGeom prst="rect">
            <a:avLst/>
          </a:prstGeom>
        </p:spPr>
      </p:pic>
      <p:pic>
        <p:nvPicPr>
          <p:cNvPr id="10242" name="Picture 2" descr="https://scontent-hkg3-1.xx.fbcdn.net/v/t34.0-12/14563313_1182137241844342_8843715351820662739_n.jpg?oh=5975c88c62ff017c5f636325f1f2d171&amp;oe=581371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3260595"/>
            <a:ext cx="2939135" cy="175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向右箭號 8"/>
          <p:cNvSpPr/>
          <p:nvPr/>
        </p:nvSpPr>
        <p:spPr bwMode="auto">
          <a:xfrm>
            <a:off x="3671682" y="4086696"/>
            <a:ext cx="849518" cy="351433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10" name="矩形 1"/>
          <p:cNvSpPr>
            <a:spLocks noChangeArrowheads="1"/>
          </p:cNvSpPr>
          <p:nvPr/>
        </p:nvSpPr>
        <p:spPr bwMode="auto">
          <a:xfrm>
            <a:off x="807434" y="4307655"/>
            <a:ext cx="1254729" cy="112243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9484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7648DCB1-C7B5-4E5F-977C-C00D9FA6E2AE}" type="slidenum">
              <a:rPr kumimoji="0" lang="en-US" altLang="zh-TW" smtClean="0"/>
              <a:pPr eaLnBrk="1" hangingPunct="1">
                <a:defRPr/>
              </a:pPr>
              <a:t>30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(13/13)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18519" y="1150143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Programming device</a:t>
            </a: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eaLnBrk="1" hangingPunct="1">
              <a:defRPr/>
            </a:pP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" y="1847260"/>
            <a:ext cx="4780454" cy="3769429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 bwMode="auto">
          <a:xfrm>
            <a:off x="484300" y="3600957"/>
            <a:ext cx="680960" cy="22812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178" y="2646012"/>
            <a:ext cx="4224127" cy="2970677"/>
          </a:xfrm>
          <a:prstGeom prst="rect">
            <a:avLst/>
          </a:prstGeom>
        </p:spPr>
      </p:pic>
      <p:sp>
        <p:nvSpPr>
          <p:cNvPr id="15" name="手繪多邊形 14"/>
          <p:cNvSpPr/>
          <p:nvPr/>
        </p:nvSpPr>
        <p:spPr bwMode="auto">
          <a:xfrm>
            <a:off x="753987" y="3829079"/>
            <a:ext cx="720191" cy="48256"/>
          </a:xfrm>
          <a:custGeom>
            <a:avLst/>
            <a:gdLst>
              <a:gd name="connsiteX0" fmla="*/ 0 w 1944210"/>
              <a:gd name="connsiteY0" fmla="*/ 0 h 1191139"/>
              <a:gd name="connsiteX1" fmla="*/ 435006 w 1944210"/>
              <a:gd name="connsiteY1" fmla="*/ 1109709 h 1191139"/>
              <a:gd name="connsiteX2" fmla="*/ 1944210 w 1944210"/>
              <a:gd name="connsiteY2" fmla="*/ 1020932 h 119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4210" h="1191139">
                <a:moveTo>
                  <a:pt x="0" y="0"/>
                </a:moveTo>
                <a:cubicBezTo>
                  <a:pt x="55485" y="469777"/>
                  <a:pt x="110971" y="939554"/>
                  <a:pt x="435006" y="1109709"/>
                </a:cubicBezTo>
                <a:cubicBezTo>
                  <a:pt x="759041" y="1279864"/>
                  <a:pt x="1351625" y="1150398"/>
                  <a:pt x="1944210" y="1020932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solidFill>
                <a:srgbClr val="FF0000"/>
              </a:solidFill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6" name="圓角矩形 15"/>
          <p:cNvSpPr/>
          <p:nvPr/>
        </p:nvSpPr>
        <p:spPr bwMode="auto">
          <a:xfrm>
            <a:off x="3501280" y="2936062"/>
            <a:ext cx="569020" cy="18746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20" name="圓角矩形 19"/>
          <p:cNvSpPr/>
          <p:nvPr/>
        </p:nvSpPr>
        <p:spPr bwMode="auto">
          <a:xfrm>
            <a:off x="2375138" y="3130270"/>
            <a:ext cx="569020" cy="18746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5003701" y="5071010"/>
            <a:ext cx="569020" cy="18746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284" y="1711777"/>
            <a:ext cx="4952276" cy="3904912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 bwMode="auto">
          <a:xfrm>
            <a:off x="5858634" y="3600957"/>
            <a:ext cx="720191" cy="276378"/>
          </a:xfrm>
          <a:prstGeom prst="rightArrow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6861496" y="2690390"/>
            <a:ext cx="569020" cy="18746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2326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1638301" y="277813"/>
            <a:ext cx="9217025" cy="12064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638301" y="1334846"/>
            <a:ext cx="9217025" cy="45672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Video preview for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晶片實現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+HDL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介紹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(Parts II~IV) 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Quartus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 II  tutorial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Introduction to DE0-CV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Programming DE0-CV</a:t>
            </a:r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dirty="0">
                <a:latin typeface="+mj-lt"/>
                <a:ea typeface="Times New Roman"/>
                <a:cs typeface="Times New Roman"/>
                <a:sym typeface="Times New Roman"/>
              </a:rPr>
              <a:t>Lab I</a:t>
            </a:r>
            <a:r>
              <a:rPr lang="en-US" altLang="zh-TW" dirty="0">
                <a:ea typeface="Times New Roman"/>
                <a:cs typeface="Times New Roman"/>
                <a:sym typeface="Times New Roman"/>
              </a:rPr>
              <a:t> – adder-subtractor </a:t>
            </a:r>
            <a:r>
              <a:rPr lang="en-US" altLang="zh-TW" dirty="0">
                <a:latin typeface="+mj-lt"/>
                <a:ea typeface="Times New Roman"/>
                <a:cs typeface="Times New Roman"/>
                <a:sym typeface="Times New Roman"/>
              </a:rPr>
              <a:t>to DE0-CV</a:t>
            </a:r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Lab II – encoder to DE0-CV</a:t>
            </a:r>
          </a:p>
          <a:p>
            <a:pPr indent="-22733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6671025"/>
      </p:ext>
    </p:extLst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Lab I --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TW" dirty="0">
                <a:ea typeface="Times New Roman"/>
                <a:cs typeface="Times New Roman"/>
                <a:sym typeface="Times New Roman"/>
              </a:rPr>
              <a:t>dder-Subtractor to DE0-CV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340" name="投影片編號版面配置區 10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91F00D-433D-4A41-BAB7-3EA273741B20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 b="1"/>
          </a:p>
        </p:txBody>
      </p:sp>
      <p:sp>
        <p:nvSpPr>
          <p:cNvPr id="2" name="矩形 1"/>
          <p:cNvSpPr/>
          <p:nvPr/>
        </p:nvSpPr>
        <p:spPr bwMode="auto">
          <a:xfrm>
            <a:off x="4602689" y="3656905"/>
            <a:ext cx="6117612" cy="242240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1" y="1028497"/>
            <a:ext cx="11344031" cy="4567237"/>
          </a:xfrm>
        </p:spPr>
        <p:txBody>
          <a:bodyPr/>
          <a:lstStyle/>
          <a:p>
            <a:pPr>
              <a:defRPr/>
            </a:pPr>
            <a:r>
              <a:rPr lang="zh-TW" alt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請設計一 </a:t>
            </a:r>
            <a:r>
              <a:rPr lang="en-US" altLang="zh-TW" sz="2400" b="0" dirty="0">
                <a:latin typeface="Arial" panose="020B0604020202020204" pitchFamily="34" charset="0"/>
                <a:cs typeface="Arial" panose="020B0604020202020204" pitchFamily="34" charset="0"/>
              </a:rPr>
              <a:t>2-bit </a:t>
            </a:r>
            <a:r>
              <a:rPr lang="zh-TW" alt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無號數加減法器，並燒錄至</a:t>
            </a:r>
            <a:r>
              <a:rPr lang="en-US" altLang="zh-TW" sz="2400" b="0" dirty="0">
                <a:latin typeface="Arial" panose="020B0604020202020204" pitchFamily="34" charset="0"/>
                <a:cs typeface="Arial" panose="020B0604020202020204" pitchFamily="34" charset="0"/>
              </a:rPr>
              <a:t>DE0-CV</a:t>
            </a:r>
            <a:r>
              <a:rPr lang="zh-TW" alt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開發板</a:t>
            </a:r>
            <a:endParaRPr lang="en-US" altLang="zh-TW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en-US" altLang="zh-TW" sz="2000" b="0" dirty="0">
                <a:latin typeface="Arial" panose="020B0604020202020204" pitchFamily="34" charset="0"/>
                <a:cs typeface="Arial" panose="020B0604020202020204" pitchFamily="34" charset="0"/>
              </a:rPr>
              <a:t>Input:</a:t>
            </a:r>
            <a:r>
              <a:rPr lang="zh-TW" alt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b="0" dirty="0">
                <a:latin typeface="Arial" panose="020B0604020202020204" pitchFamily="34" charset="0"/>
                <a:cs typeface="Arial" panose="020B0604020202020204" pitchFamily="34" charset="0"/>
              </a:rPr>
              <a:t>a(2</a:t>
            </a:r>
            <a:r>
              <a:rPr lang="zh-TW" alt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b="0" dirty="0">
                <a:latin typeface="Arial" panose="020B0604020202020204" pitchFamily="34" charset="0"/>
                <a:cs typeface="Arial" panose="020B0604020202020204" pitchFamily="34" charset="0"/>
              </a:rPr>
              <a:t>bits)</a:t>
            </a:r>
            <a:r>
              <a:rPr lang="zh-TW" alt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TW" sz="2000" b="0" dirty="0">
                <a:latin typeface="Arial" panose="020B0604020202020204" pitchFamily="34" charset="0"/>
                <a:cs typeface="Arial" panose="020B0604020202020204" pitchFamily="34" charset="0"/>
              </a:rPr>
              <a:t>b(2</a:t>
            </a:r>
            <a:r>
              <a:rPr lang="zh-TW" alt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b="0" dirty="0">
                <a:latin typeface="Arial" panose="020B0604020202020204" pitchFamily="34" charset="0"/>
                <a:cs typeface="Arial" panose="020B0604020202020204" pitchFamily="34" charset="0"/>
              </a:rPr>
              <a:t>bits)</a:t>
            </a:r>
            <a:r>
              <a:rPr lang="zh-TW" alt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TW" sz="2000" b="0" dirty="0">
                <a:latin typeface="Arial" panose="020B0604020202020204" pitchFamily="34" charset="0"/>
                <a:cs typeface="Arial" panose="020B0604020202020204" pitchFamily="34" charset="0"/>
              </a:rPr>
              <a:t>select(1</a:t>
            </a:r>
            <a:r>
              <a:rPr lang="zh-TW" alt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b="0" dirty="0">
                <a:latin typeface="Arial" panose="020B0604020202020204" pitchFamily="34" charset="0"/>
                <a:cs typeface="Arial" panose="020B0604020202020204" pitchFamily="34" charset="0"/>
              </a:rPr>
              <a:t>bit)</a:t>
            </a:r>
          </a:p>
          <a:p>
            <a:pPr lvl="1">
              <a:defRPr/>
            </a:pPr>
            <a:r>
              <a:rPr lang="en-US" altLang="zh-TW" sz="2000" b="0" dirty="0">
                <a:latin typeface="Arial" panose="020B0604020202020204" pitchFamily="34" charset="0"/>
                <a:cs typeface="Arial" panose="020B0604020202020204" pitchFamily="34" charset="0"/>
              </a:rPr>
              <a:t>Output: out(2</a:t>
            </a:r>
            <a:r>
              <a:rPr lang="zh-TW" alt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b="0" dirty="0">
                <a:latin typeface="Arial" panose="020B0604020202020204" pitchFamily="34" charset="0"/>
                <a:cs typeface="Arial" panose="020B0604020202020204" pitchFamily="34" charset="0"/>
              </a:rPr>
              <a:t>bits)</a:t>
            </a:r>
            <a:r>
              <a:rPr lang="zh-TW" alt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TW" sz="2000" b="0" dirty="0">
                <a:latin typeface="Arial" panose="020B0604020202020204" pitchFamily="34" charset="0"/>
                <a:cs typeface="Arial" panose="020B0604020202020204" pitchFamily="34" charset="0"/>
              </a:rPr>
              <a:t>overflow(1</a:t>
            </a:r>
            <a:r>
              <a:rPr lang="zh-TW" alt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b="0" dirty="0">
                <a:latin typeface="Arial" panose="020B0604020202020204" pitchFamily="34" charset="0"/>
                <a:cs typeface="Arial" panose="020B0604020202020204" pitchFamily="34" charset="0"/>
              </a:rPr>
              <a:t>bit)</a:t>
            </a:r>
          </a:p>
          <a:p>
            <a:pPr lvl="1">
              <a:defRPr/>
            </a:pPr>
            <a:endParaRPr lang="en-US" altLang="zh-TW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zh-TW" alt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無號數加減法器藉由選擇</a:t>
            </a:r>
            <a:r>
              <a:rPr lang="en-US" altLang="zh-TW" sz="2400" b="0" dirty="0">
                <a:latin typeface="Arial" panose="020B0604020202020204" pitchFamily="34" charset="0"/>
                <a:cs typeface="Arial" panose="020B0604020202020204" pitchFamily="34" charset="0"/>
              </a:rPr>
              <a:t>(select)</a:t>
            </a:r>
            <a:r>
              <a:rPr lang="zh-TW" alt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訊號決定進行加法或減法運算</a:t>
            </a:r>
            <a:endParaRPr lang="en-US" altLang="zh-TW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en-US" altLang="zh-TW" sz="2000" b="0" dirty="0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zh-TW" alt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訊號為</a:t>
            </a:r>
            <a:r>
              <a:rPr lang="en-US" altLang="zh-TW" sz="2000" b="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TW" alt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時，</a:t>
            </a:r>
            <a:r>
              <a:rPr lang="en-US" altLang="zh-TW" sz="2000" b="0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zh-TW" alt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輸出</a:t>
            </a:r>
            <a:r>
              <a:rPr lang="en-US" altLang="zh-TW" sz="2000" b="0" dirty="0">
                <a:latin typeface="Arial" panose="020B0604020202020204" pitchFamily="34" charset="0"/>
                <a:cs typeface="Arial" panose="020B0604020202020204" pitchFamily="34" charset="0"/>
              </a:rPr>
              <a:t>a + b</a:t>
            </a:r>
          </a:p>
          <a:p>
            <a:pPr lvl="1">
              <a:defRPr/>
            </a:pPr>
            <a:r>
              <a:rPr lang="en-US" altLang="zh-TW" sz="2000" b="0" dirty="0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zh-TW" alt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訊號為</a:t>
            </a:r>
            <a:r>
              <a:rPr lang="en-US" altLang="zh-TW" sz="2000" b="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zh-TW" alt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時，</a:t>
            </a:r>
            <a:r>
              <a:rPr lang="en-US" altLang="zh-TW" sz="2000" b="0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zh-TW" alt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輸出</a:t>
            </a:r>
            <a:r>
              <a:rPr lang="en-US" altLang="zh-TW" sz="2000" b="0" dirty="0">
                <a:latin typeface="Arial" panose="020B0604020202020204" pitchFamily="34" charset="0"/>
                <a:cs typeface="Arial" panose="020B0604020202020204" pitchFamily="34" charset="0"/>
              </a:rPr>
              <a:t>a - b</a:t>
            </a:r>
          </a:p>
          <a:p>
            <a:pPr lvl="1">
              <a:defRPr/>
            </a:pPr>
            <a:r>
              <a:rPr lang="zh-TW" alt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溢位</a:t>
            </a:r>
            <a:r>
              <a:rPr lang="en-US" altLang="zh-TW" sz="2000" b="0" dirty="0">
                <a:latin typeface="Arial" panose="020B0604020202020204" pitchFamily="34" charset="0"/>
                <a:cs typeface="Arial" panose="020B0604020202020204" pitchFamily="34" charset="0"/>
              </a:rPr>
              <a:t>(overflow)</a:t>
            </a:r>
            <a:r>
              <a:rPr lang="zh-TW" alt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訊號用來表示有無進位或借位</a:t>
            </a:r>
            <a:endParaRPr lang="en-US" altLang="zh-TW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defRPr/>
            </a:pPr>
            <a:endParaRPr lang="en-US" altLang="zh-TW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7D14E17-C398-47E9-985B-F9BDB0662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91" y="4327994"/>
            <a:ext cx="519112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07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Lab I --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TW" dirty="0">
                <a:ea typeface="Times New Roman"/>
                <a:cs typeface="Times New Roman"/>
                <a:sym typeface="Times New Roman"/>
              </a:rPr>
              <a:t>dder-Subtractor to DE0-CV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340" name="投影片編號版面配置區 10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91F00D-433D-4A41-BAB7-3EA273741B20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 b="1"/>
          </a:p>
        </p:txBody>
      </p:sp>
      <p:sp>
        <p:nvSpPr>
          <p:cNvPr id="2" name="矩形 1"/>
          <p:cNvSpPr/>
          <p:nvPr/>
        </p:nvSpPr>
        <p:spPr bwMode="auto">
          <a:xfrm>
            <a:off x="4602689" y="3656905"/>
            <a:ext cx="6117612" cy="242240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1" y="1028497"/>
            <a:ext cx="11344031" cy="4567237"/>
          </a:xfrm>
        </p:spPr>
        <p:txBody>
          <a:bodyPr/>
          <a:lstStyle/>
          <a:p>
            <a:pPr>
              <a:defRPr/>
            </a:pPr>
            <a:r>
              <a:rPr lang="en-US" altLang="zh-TW" sz="2400" b="0" dirty="0">
                <a:cs typeface="Arial" panose="020B0604020202020204" pitchFamily="34" charset="0"/>
              </a:rPr>
              <a:t>Hint:</a:t>
            </a:r>
          </a:p>
          <a:p>
            <a:pPr lvl="1">
              <a:defRPr/>
            </a:pPr>
            <a:r>
              <a:rPr lang="zh-TW" altLang="en-US" sz="2000" b="0" dirty="0">
                <a:cs typeface="Arial" panose="020B0604020202020204" pitchFamily="34" charset="0"/>
              </a:rPr>
              <a:t>可利用三元運算子或</a:t>
            </a:r>
            <a:r>
              <a:rPr lang="en-US" altLang="zh-TW" sz="2000" b="0" dirty="0">
                <a:cs typeface="Arial" panose="020B0604020202020204" pitchFamily="34" charset="0"/>
              </a:rPr>
              <a:t>behavior description</a:t>
            </a:r>
            <a:r>
              <a:rPr lang="zh-TW" altLang="en-US" sz="2000" b="0" dirty="0">
                <a:cs typeface="Arial" panose="020B0604020202020204" pitchFamily="34" charset="0"/>
              </a:rPr>
              <a:t>中的</a:t>
            </a:r>
            <a:r>
              <a:rPr lang="en-US" altLang="zh-TW" sz="2000" b="0" dirty="0">
                <a:cs typeface="Arial" panose="020B0604020202020204" pitchFamily="34" charset="0"/>
              </a:rPr>
              <a:t>if-else</a:t>
            </a:r>
            <a:r>
              <a:rPr lang="zh-TW" altLang="en-US" sz="2000" b="0" dirty="0">
                <a:cs typeface="Arial" panose="020B0604020202020204" pitchFamily="34" charset="0"/>
              </a:rPr>
              <a:t>語法來依照</a:t>
            </a:r>
            <a:r>
              <a:rPr lang="en-US" altLang="zh-TW" sz="2000" b="0" dirty="0">
                <a:cs typeface="Arial" panose="020B0604020202020204" pitchFamily="34" charset="0"/>
              </a:rPr>
              <a:t>select</a:t>
            </a:r>
            <a:r>
              <a:rPr lang="zh-TW" altLang="en-US" sz="2000" b="0" dirty="0">
                <a:cs typeface="Arial" panose="020B0604020202020204" pitchFamily="34" charset="0"/>
              </a:rPr>
              <a:t>訊號完成電路</a:t>
            </a:r>
            <a:endParaRPr lang="en-US" altLang="zh-TW" sz="2000" b="0" dirty="0"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zh-TW" altLang="en-US" sz="2000" b="0" dirty="0">
                <a:cs typeface="Arial" panose="020B0604020202020204" pitchFamily="34" charset="0"/>
              </a:rPr>
              <a:t>可使用</a:t>
            </a:r>
            <a:r>
              <a:rPr lang="en-US" altLang="zh-TW" sz="2000" b="0" dirty="0">
                <a:cs typeface="Arial" panose="020B0604020202020204" pitchFamily="34" charset="0"/>
              </a:rPr>
              <a:t>concatenation</a:t>
            </a:r>
            <a:r>
              <a:rPr lang="zh-TW" altLang="en-US" sz="2000" b="0" dirty="0">
                <a:cs typeface="Arial" panose="020B0604020202020204" pitchFamily="34" charset="0"/>
              </a:rPr>
              <a:t>來簡化運算</a:t>
            </a:r>
            <a:endParaRPr lang="en-US" altLang="zh-TW" sz="2000" b="0" dirty="0"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zh-TW" altLang="en-US" sz="2000" b="0" dirty="0">
                <a:cs typeface="Arial" panose="020B0604020202020204" pitchFamily="34" charset="0"/>
              </a:rPr>
              <a:t>電路運作模式參考</a:t>
            </a:r>
            <a:r>
              <a:rPr lang="en-US" altLang="zh-TW" sz="2000" b="0" dirty="0">
                <a:cs typeface="Arial" panose="020B0604020202020204" pitchFamily="34" charset="0"/>
              </a:rPr>
              <a:t>1-bit</a:t>
            </a:r>
            <a:r>
              <a:rPr lang="zh-TW" altLang="en-US" sz="2000" b="0" dirty="0">
                <a:cs typeface="Arial" panose="020B0604020202020204" pitchFamily="34" charset="0"/>
              </a:rPr>
              <a:t> 加減法器之真值表</a:t>
            </a:r>
            <a:endParaRPr lang="en-US" altLang="zh-TW" sz="2000" b="0" dirty="0">
              <a:cs typeface="Arial" panose="020B0604020202020204" pitchFamily="34" charset="0"/>
            </a:endParaRPr>
          </a:p>
        </p:txBody>
      </p:sp>
      <p:pic>
        <p:nvPicPr>
          <p:cNvPr id="7" name="Picture 26">
            <a:extLst>
              <a:ext uri="{FF2B5EF4-FFF2-40B4-BE49-F238E27FC236}">
                <a16:creationId xmlns:a16="http://schemas.microsoft.com/office/drawing/2014/main" id="{88996075-4760-47D9-95BC-D32FD8D70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84" y="2623441"/>
            <a:ext cx="5317119" cy="279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6820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Lab I --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TW" dirty="0">
                <a:ea typeface="Times New Roman"/>
                <a:cs typeface="Times New Roman"/>
                <a:sym typeface="Times New Roman"/>
              </a:rPr>
              <a:t>dder-Subtractor to DE0-CV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340" name="投影片編號版面配置區 10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91F00D-433D-4A41-BAB7-3EA273741B20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 b="1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1" y="1028497"/>
            <a:ext cx="10564535" cy="4567237"/>
          </a:xfrm>
        </p:spPr>
        <p:txBody>
          <a:bodyPr/>
          <a:lstStyle/>
          <a:p>
            <a:pPr>
              <a:defRPr/>
            </a:pPr>
            <a:r>
              <a:rPr lang="zh-TW" altLang="en-US" sz="2400" b="0" dirty="0">
                <a:cs typeface="Arial" panose="020B0604020202020204" pitchFamily="34" charset="0"/>
              </a:rPr>
              <a:t>完成</a:t>
            </a:r>
            <a:r>
              <a:rPr lang="en-US" altLang="zh-TW" sz="2400" b="0" dirty="0" err="1">
                <a:cs typeface="Arial" panose="020B0604020202020204" pitchFamily="34" charset="0"/>
              </a:rPr>
              <a:t>verilog</a:t>
            </a:r>
            <a:r>
              <a:rPr lang="zh-TW" altLang="en-US" sz="2400" b="0" dirty="0">
                <a:cs typeface="Arial" panose="020B0604020202020204" pitchFamily="34" charset="0"/>
              </a:rPr>
              <a:t>電路設計後，需先確認其在</a:t>
            </a:r>
            <a:r>
              <a:rPr lang="en-US" altLang="zh-TW" sz="2400" b="0" dirty="0">
                <a:cs typeface="Arial" panose="020B0604020202020204" pitchFamily="34" charset="0"/>
              </a:rPr>
              <a:t>Quartus</a:t>
            </a:r>
            <a:r>
              <a:rPr lang="zh-TW" altLang="en-US" sz="2400" b="0" dirty="0">
                <a:cs typeface="Arial" panose="020B0604020202020204" pitchFamily="34" charset="0"/>
              </a:rPr>
              <a:t>可順利編譯，再將其燒錄至</a:t>
            </a:r>
            <a:r>
              <a:rPr lang="en-US" altLang="zh-TW" sz="2400" b="0" dirty="0">
                <a:cs typeface="Arial" panose="020B0604020202020204" pitchFamily="34" charset="0"/>
              </a:rPr>
              <a:t>DE0-CV</a:t>
            </a:r>
            <a:r>
              <a:rPr lang="zh-TW" altLang="en-US" sz="2400" b="0" dirty="0">
                <a:cs typeface="Arial" panose="020B0604020202020204" pitchFamily="34" charset="0"/>
              </a:rPr>
              <a:t>開發板進行驗證</a:t>
            </a:r>
            <a:endParaRPr lang="en-US" altLang="zh-TW" sz="2400" b="0" dirty="0">
              <a:cs typeface="Arial" panose="020B0604020202020204" pitchFamily="34" charset="0"/>
            </a:endParaRPr>
          </a:p>
          <a:p>
            <a:pPr>
              <a:defRPr/>
            </a:pPr>
            <a:r>
              <a:rPr lang="zh-TW" altLang="en-US" sz="2400" b="0" dirty="0">
                <a:cs typeface="Arial" panose="020B0604020202020204" pitchFamily="34" charset="0"/>
              </a:rPr>
              <a:t>使用</a:t>
            </a:r>
            <a:r>
              <a:rPr lang="en-US" altLang="zh-TW" sz="2400" b="0" dirty="0">
                <a:cs typeface="Arial" panose="020B0604020202020204" pitchFamily="34" charset="0"/>
              </a:rPr>
              <a:t>Switch(SW0~SW4)</a:t>
            </a:r>
            <a:r>
              <a:rPr lang="zh-TW" altLang="en-US" sz="2400" b="0" dirty="0">
                <a:cs typeface="Arial" panose="020B0604020202020204" pitchFamily="34" charset="0"/>
              </a:rPr>
              <a:t>控制</a:t>
            </a:r>
            <a:r>
              <a:rPr lang="en-US" altLang="zh-TW" sz="2400" b="0" dirty="0">
                <a:cs typeface="Arial" panose="020B0604020202020204" pitchFamily="34" charset="0"/>
              </a:rPr>
              <a:t>input</a:t>
            </a:r>
            <a:r>
              <a:rPr lang="zh-TW" altLang="en-US" sz="2400" b="0" dirty="0">
                <a:cs typeface="Arial" panose="020B0604020202020204" pitchFamily="34" charset="0"/>
              </a:rPr>
              <a:t>訊號，使用</a:t>
            </a:r>
            <a:r>
              <a:rPr lang="en-US" altLang="zh-TW" sz="2400" b="0" dirty="0">
                <a:cs typeface="Arial" panose="020B0604020202020204" pitchFamily="34" charset="0"/>
              </a:rPr>
              <a:t>LED(LED0~LED2)</a:t>
            </a:r>
            <a:r>
              <a:rPr lang="zh-TW" altLang="en-US" sz="2400" b="0" dirty="0">
                <a:cs typeface="Arial" panose="020B0604020202020204" pitchFamily="34" charset="0"/>
              </a:rPr>
              <a:t>表示</a:t>
            </a:r>
            <a:r>
              <a:rPr lang="en-US" altLang="zh-TW" sz="2400" b="0" dirty="0">
                <a:cs typeface="Arial" panose="020B0604020202020204" pitchFamily="34" charset="0"/>
              </a:rPr>
              <a:t>output</a:t>
            </a:r>
            <a:endParaRPr lang="en-US" altLang="zh-TW" sz="2000" b="0" dirty="0">
              <a:cs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B86B340-26F2-4F3D-A0D5-0846C5A7C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7" b="3574"/>
          <a:stretch/>
        </p:blipFill>
        <p:spPr>
          <a:xfrm>
            <a:off x="1040820" y="2651338"/>
            <a:ext cx="5134045" cy="278062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67F39E2-6545-4BB3-9979-004908DA4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986" y="3656905"/>
            <a:ext cx="4238608" cy="105770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504E972-8FAD-4992-917E-83BD7B4F5EA5}"/>
              </a:ext>
            </a:extLst>
          </p:cNvPr>
          <p:cNvSpPr txBox="1"/>
          <p:nvPr/>
        </p:nvSpPr>
        <p:spPr>
          <a:xfrm>
            <a:off x="6515240" y="3472239"/>
            <a:ext cx="136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SW0~SW1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5472487-21D7-4B43-BB26-55F94485D4C8}"/>
              </a:ext>
            </a:extLst>
          </p:cNvPr>
          <p:cNvSpPr txBox="1"/>
          <p:nvPr/>
        </p:nvSpPr>
        <p:spPr>
          <a:xfrm>
            <a:off x="6515239" y="3816427"/>
            <a:ext cx="136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SW2~SW3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1FD603D-2FCA-415C-B5DD-789E3505E2CD}"/>
              </a:ext>
            </a:extLst>
          </p:cNvPr>
          <p:cNvSpPr txBox="1"/>
          <p:nvPr/>
        </p:nvSpPr>
        <p:spPr>
          <a:xfrm>
            <a:off x="6855613" y="4127453"/>
            <a:ext cx="136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SW4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66FBC07-FB93-47B5-B0B1-1CA46395BF17}"/>
              </a:ext>
            </a:extLst>
          </p:cNvPr>
          <p:cNvSpPr txBox="1"/>
          <p:nvPr/>
        </p:nvSpPr>
        <p:spPr>
          <a:xfrm>
            <a:off x="10438144" y="3631761"/>
            <a:ext cx="147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LED0~LED1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788113D-9B41-4C5F-BCC9-6797EAAB2D27}"/>
              </a:ext>
            </a:extLst>
          </p:cNvPr>
          <p:cNvSpPr txBox="1"/>
          <p:nvPr/>
        </p:nvSpPr>
        <p:spPr>
          <a:xfrm>
            <a:off x="10749411" y="4013232"/>
            <a:ext cx="84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LED2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919196D-6785-482F-BF71-761113397040}"/>
              </a:ext>
            </a:extLst>
          </p:cNvPr>
          <p:cNvSpPr/>
          <p:nvPr/>
        </p:nvSpPr>
        <p:spPr bwMode="auto">
          <a:xfrm>
            <a:off x="1017865" y="4127452"/>
            <a:ext cx="878048" cy="58716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85CDFFB-95DB-4888-A8F8-C5D364DCBE58}"/>
              </a:ext>
            </a:extLst>
          </p:cNvPr>
          <p:cNvSpPr txBox="1"/>
          <p:nvPr/>
        </p:nvSpPr>
        <p:spPr>
          <a:xfrm>
            <a:off x="700445" y="3758120"/>
            <a:ext cx="157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確定編譯成功</a:t>
            </a:r>
          </a:p>
        </p:txBody>
      </p:sp>
    </p:spTree>
    <p:extLst>
      <p:ext uri="{BB962C8B-B14F-4D97-AF65-F5344CB8AC3E}">
        <p14:creationId xmlns:p14="http://schemas.microsoft.com/office/powerpoint/2010/main" val="385210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1638301" y="277813"/>
            <a:ext cx="9217025" cy="12064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638301" y="1334846"/>
            <a:ext cx="9217025" cy="45672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Video preview for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晶片實現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+HDL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介紹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/>
                <a:sym typeface="Times New Roman"/>
              </a:rPr>
              <a:t>(Parts II~IV) 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Quartus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 II  tutorial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Introduction to DE0-CV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Programming DE0-CV</a:t>
            </a:r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  <a:cs typeface="Arial" panose="020B0604020202020204" pitchFamily="34" charset="0"/>
                <a:sym typeface="Times New Roman"/>
              </a:rPr>
              <a:t>Lab I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+mj-lt"/>
                <a:cs typeface="Arial" panose="020B0604020202020204" pitchFamily="34" charset="0"/>
                <a:sym typeface="Times New Roman"/>
              </a:rPr>
              <a:t> – adder-subtractor to DE0-CV</a:t>
            </a:r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dirty="0">
                <a:latin typeface="+mj-lt"/>
                <a:ea typeface="Times New Roman"/>
                <a:cs typeface="Times New Roman"/>
                <a:sym typeface="Times New Roman"/>
              </a:rPr>
              <a:t>Lab II – encoder to DE0-CV</a:t>
            </a:r>
          </a:p>
          <a:p>
            <a:pPr indent="-22733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4483935"/>
      </p:ext>
    </p:extLst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977962" y="1147239"/>
            <a:ext cx="1046747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zh-TW" alt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請設計一</a:t>
            </a: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r>
              <a:rPr lang="zh-TW" alt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對</a:t>
            </a: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</a:t>
            </a:r>
            <a:r>
              <a:rPr lang="zh-TW" alt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編碼器</a:t>
            </a: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(4 to 2 encoder)</a:t>
            </a:r>
          </a:p>
          <a:p>
            <a:pPr eaLnBrk="1" hangingPunct="1">
              <a:buClr>
                <a:schemeClr val="accent1"/>
              </a:buClr>
              <a:defRPr/>
            </a:pPr>
            <a:r>
              <a:rPr lang="zh-TW" alt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編碼器可以將</a:t>
            </a: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</a:t>
            </a:r>
            <a:r>
              <a:rPr lang="en-US" altLang="zh-TW" sz="2400" baseline="30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</a:t>
            </a:r>
            <a:r>
              <a:rPr lang="zh-TW" alt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個輸入訊號轉換成</a:t>
            </a: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</a:t>
            </a:r>
            <a:r>
              <a:rPr lang="zh-TW" alt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位元輸出訊號，假設有</a:t>
            </a: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</a:t>
            </a:r>
            <a:r>
              <a:rPr lang="zh-TW" alt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個輸入與</a:t>
            </a: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</a:t>
            </a:r>
            <a:r>
              <a:rPr lang="zh-TW" alt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個輸出，則稱為</a:t>
            </a: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</a:t>
            </a:r>
            <a:r>
              <a:rPr lang="zh-TW" alt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對</a:t>
            </a: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</a:t>
            </a:r>
            <a:r>
              <a:rPr lang="zh-TW" alt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編碼器</a:t>
            </a:r>
            <a:endParaRPr lang="en-US" altLang="zh-TW" sz="24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Hint: </a:t>
            </a:r>
            <a:r>
              <a:rPr lang="zh-TW" alt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可使用</a:t>
            </a: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behavior description</a:t>
            </a:r>
            <a:r>
              <a:rPr lang="zh-TW" alt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之</a:t>
            </a: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case</a:t>
            </a:r>
            <a:r>
              <a:rPr lang="zh-TW" alt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語法實作</a:t>
            </a:r>
            <a:endParaRPr lang="zh-TW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Lab</a:t>
            </a:r>
            <a:r>
              <a:rPr lang="zh-TW" altLang="en-US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II</a:t>
            </a:r>
            <a:r>
              <a:rPr lang="zh-TW" altLang="en-US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-- </a:t>
            </a:r>
            <a:r>
              <a:rPr lang="en-US" altLang="zh-TW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  <a:sym typeface="Times New Roman"/>
              </a:rPr>
              <a:t>encoder to DE0-CV</a:t>
            </a:r>
            <a:endParaRPr lang="zh-TW" altLang="en-US" dirty="0"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2A5BDD3-70AF-4638-AFD4-6D0B956990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417358"/>
              </p:ext>
            </p:extLst>
          </p:nvPr>
        </p:nvGraphicFramePr>
        <p:xfrm>
          <a:off x="1335715" y="3114881"/>
          <a:ext cx="5333534" cy="2595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66692">
                  <a:extLst>
                    <a:ext uri="{9D8B030D-6E8A-4147-A177-3AD203B41FA5}">
                      <a16:colId xmlns:a16="http://schemas.microsoft.com/office/drawing/2014/main" val="2911475064"/>
                    </a:ext>
                  </a:extLst>
                </a:gridCol>
                <a:gridCol w="666692">
                  <a:extLst>
                    <a:ext uri="{9D8B030D-6E8A-4147-A177-3AD203B41FA5}">
                      <a16:colId xmlns:a16="http://schemas.microsoft.com/office/drawing/2014/main" val="3666429674"/>
                    </a:ext>
                  </a:extLst>
                </a:gridCol>
                <a:gridCol w="666692">
                  <a:extLst>
                    <a:ext uri="{9D8B030D-6E8A-4147-A177-3AD203B41FA5}">
                      <a16:colId xmlns:a16="http://schemas.microsoft.com/office/drawing/2014/main" val="147721639"/>
                    </a:ext>
                  </a:extLst>
                </a:gridCol>
                <a:gridCol w="666692">
                  <a:extLst>
                    <a:ext uri="{9D8B030D-6E8A-4147-A177-3AD203B41FA5}">
                      <a16:colId xmlns:a16="http://schemas.microsoft.com/office/drawing/2014/main" val="1792201070"/>
                    </a:ext>
                  </a:extLst>
                </a:gridCol>
                <a:gridCol w="888922">
                  <a:extLst>
                    <a:ext uri="{9D8B030D-6E8A-4147-A177-3AD203B41FA5}">
                      <a16:colId xmlns:a16="http://schemas.microsoft.com/office/drawing/2014/main" val="1055736839"/>
                    </a:ext>
                  </a:extLst>
                </a:gridCol>
                <a:gridCol w="888922">
                  <a:extLst>
                    <a:ext uri="{9D8B030D-6E8A-4147-A177-3AD203B41FA5}">
                      <a16:colId xmlns:a16="http://schemas.microsoft.com/office/drawing/2014/main" val="3981255919"/>
                    </a:ext>
                  </a:extLst>
                </a:gridCol>
                <a:gridCol w="888922">
                  <a:extLst>
                    <a:ext uri="{9D8B030D-6E8A-4147-A177-3AD203B41FA5}">
                      <a16:colId xmlns:a16="http://schemas.microsoft.com/office/drawing/2014/main" val="301967807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輸入</a:t>
                      </a:r>
                      <a:r>
                        <a:rPr lang="en-US" altLang="zh-TW" sz="16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(input)</a:t>
                      </a:r>
                      <a:endParaRPr lang="zh-TW" altLang="en-US" sz="1600" b="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輸出</a:t>
                      </a:r>
                      <a:r>
                        <a:rPr lang="en-US" altLang="zh-TW" sz="16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(output)</a:t>
                      </a:r>
                      <a:endParaRPr lang="zh-TW" altLang="en-US" sz="1600" b="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502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in[3]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in[2]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in[1]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in[0]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valid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out[1]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out[0]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792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64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67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472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47682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其餘的輸入情況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051367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C4E9112D-2D2A-4429-8A33-433F99272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23" y="3961859"/>
            <a:ext cx="4244876" cy="107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72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977962" y="1147239"/>
            <a:ext cx="1060443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完成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verilog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電路設計後，需先確認其在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可順利編譯，再將其燒錄至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DE0-CV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開發板進行驗證</a:t>
            </a:r>
          </a:p>
          <a:p>
            <a:pPr eaLnBrk="1" hangingPunct="1">
              <a:buClr>
                <a:schemeClr val="accent1"/>
              </a:buClr>
              <a:defRPr/>
            </a:pP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使用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Switch(SW0~SW3)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控制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訊號，使用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LED(LED0~LED2)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表示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Lab</a:t>
            </a:r>
            <a:r>
              <a:rPr lang="zh-TW" altLang="en-US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II</a:t>
            </a:r>
            <a:r>
              <a:rPr lang="zh-TW" altLang="en-US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-- </a:t>
            </a:r>
            <a:r>
              <a:rPr lang="en-US" altLang="zh-TW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  <a:sym typeface="Times New Roman"/>
              </a:rPr>
              <a:t>encoder to DE0-CV</a:t>
            </a:r>
            <a:endParaRPr lang="zh-TW" altLang="en-US" dirty="0"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4E9112D-2D2A-4429-8A33-433F99272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23" y="3961859"/>
            <a:ext cx="4244876" cy="107767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B271D0A-945F-4057-964A-FC6EFF624C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7" b="3574"/>
          <a:stretch/>
        </p:blipFill>
        <p:spPr>
          <a:xfrm>
            <a:off x="1318337" y="2819117"/>
            <a:ext cx="5134045" cy="278062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DBC5183-1EAF-453F-A321-A1491704E7F0}"/>
              </a:ext>
            </a:extLst>
          </p:cNvPr>
          <p:cNvSpPr/>
          <p:nvPr/>
        </p:nvSpPr>
        <p:spPr bwMode="auto">
          <a:xfrm>
            <a:off x="1295382" y="4295231"/>
            <a:ext cx="878048" cy="58716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217805C-0038-440C-BDE8-EF2B34338274}"/>
              </a:ext>
            </a:extLst>
          </p:cNvPr>
          <p:cNvSpPr txBox="1"/>
          <p:nvPr/>
        </p:nvSpPr>
        <p:spPr>
          <a:xfrm>
            <a:off x="977962" y="3925899"/>
            <a:ext cx="157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確定編譯成功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29129AE-8FF8-41E9-8E73-ACDC0A703B4D}"/>
              </a:ext>
            </a:extLst>
          </p:cNvPr>
          <p:cNvSpPr txBox="1"/>
          <p:nvPr/>
        </p:nvSpPr>
        <p:spPr>
          <a:xfrm>
            <a:off x="6656455" y="4024763"/>
            <a:ext cx="157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SW0~SW3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D97199-4660-4CA1-880C-935C8DD1F398}"/>
              </a:ext>
            </a:extLst>
          </p:cNvPr>
          <p:cNvSpPr txBox="1"/>
          <p:nvPr/>
        </p:nvSpPr>
        <p:spPr>
          <a:xfrm>
            <a:off x="10325862" y="3925899"/>
            <a:ext cx="157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LED0~LED1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FC4768D-21EF-4876-B2F5-0EA1C23E6C6D}"/>
              </a:ext>
            </a:extLst>
          </p:cNvPr>
          <p:cNvSpPr txBox="1"/>
          <p:nvPr/>
        </p:nvSpPr>
        <p:spPr>
          <a:xfrm>
            <a:off x="10618043" y="4295231"/>
            <a:ext cx="157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LED2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412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13875" y="277814"/>
            <a:ext cx="8507413" cy="12065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TW" sz="3600" b="1" kern="0" dirty="0">
                <a:ea typeface="+mj-ea"/>
                <a:cs typeface="Arial" panose="020B0604020202020204" pitchFamily="34" charset="0"/>
              </a:rPr>
              <a:t>Notice</a:t>
            </a:r>
            <a:endParaRPr lang="zh-TW" altLang="en-US" sz="3600" b="1" kern="0" dirty="0">
              <a:ea typeface="+mj-ea"/>
              <a:cs typeface="Arial" panose="020B0604020202020204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034717" y="1291808"/>
            <a:ext cx="8507413" cy="4567237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TW" altLang="en-US" sz="2400" kern="0" dirty="0">
                <a:solidFill>
                  <a:srgbClr val="FF0000"/>
                </a:solidFill>
                <a:ea typeface="標楷體" pitchFamily="65" charset="-120"/>
                <a:cs typeface="Arial" panose="020B0604020202020204" pitchFamily="34" charset="0"/>
              </a:rPr>
              <a:t>請勿命名中文資料夾</a:t>
            </a:r>
            <a:endParaRPr lang="en-US" altLang="zh-TW" sz="2400" kern="0" dirty="0">
              <a:solidFill>
                <a:srgbClr val="FF0000"/>
              </a:solidFill>
              <a:ea typeface="標楷體" pitchFamily="65" charset="-12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TW" sz="2400" kern="0" dirty="0"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400" kern="0" dirty="0">
                <a:cs typeface="Arial" panose="020B0604020202020204" pitchFamily="34" charset="0"/>
              </a:rPr>
              <a:t>Device family </a:t>
            </a:r>
            <a:r>
              <a:rPr lang="zh-TW" altLang="en-US" sz="2400" kern="0" dirty="0">
                <a:ea typeface="標楷體" pitchFamily="65" charset="-120"/>
                <a:cs typeface="Arial" panose="020B0604020202020204" pitchFamily="34" charset="0"/>
              </a:rPr>
              <a:t>請確認與 </a:t>
            </a:r>
            <a:r>
              <a:rPr lang="en-US" altLang="zh-TW" sz="2400" kern="0" dirty="0">
                <a:cs typeface="Arial" panose="020B0604020202020204" pitchFamily="34" charset="0"/>
              </a:rPr>
              <a:t>FPGA Chip</a:t>
            </a:r>
            <a:r>
              <a:rPr lang="zh-TW" altLang="en-US" sz="2400" kern="0" dirty="0">
                <a:cs typeface="Arial" panose="020B0604020202020204" pitchFamily="34" charset="0"/>
              </a:rPr>
              <a:t> </a:t>
            </a:r>
            <a:r>
              <a:rPr lang="zh-TW" altLang="en-US" sz="2400" kern="0" dirty="0">
                <a:ea typeface="標楷體" pitchFamily="65" charset="-120"/>
                <a:cs typeface="Arial" panose="020B0604020202020204" pitchFamily="34" charset="0"/>
              </a:rPr>
              <a:t>符合</a:t>
            </a:r>
            <a:r>
              <a:rPr lang="zh-TW" altLang="en-US" sz="2400" kern="0" dirty="0">
                <a:cs typeface="Arial" panose="020B0604020202020204" pitchFamily="34" charset="0"/>
              </a:rPr>
              <a:t> </a:t>
            </a:r>
            <a:r>
              <a:rPr lang="en-US" altLang="zh-TW" sz="2400" kern="0" dirty="0">
                <a:cs typeface="Arial" panose="020B0604020202020204" pitchFamily="34" charset="0"/>
              </a:rPr>
              <a:t>(</a:t>
            </a:r>
            <a:r>
              <a:rPr lang="en-US" altLang="zh-TW" sz="2400" kern="0" dirty="0">
                <a:solidFill>
                  <a:srgbClr val="FF0000"/>
                </a:solidFill>
                <a:cs typeface="Arial" panose="020B0604020202020204" pitchFamily="34" charset="0"/>
              </a:rPr>
              <a:t>5CEBA4F23C7</a:t>
            </a:r>
            <a:r>
              <a:rPr lang="en-US" altLang="zh-TW" sz="2400" kern="0" dirty="0">
                <a:cs typeface="Arial" panose="020B0604020202020204" pitchFamily="34" charset="0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TW" sz="2400" kern="0" dirty="0"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400" kern="0" dirty="0">
                <a:cs typeface="Arial" panose="020B0604020202020204" pitchFamily="34" charset="0"/>
              </a:rPr>
              <a:t>Top module name &amp;</a:t>
            </a:r>
            <a:r>
              <a:rPr lang="zh-TW" altLang="en-US" sz="2400" kern="0" dirty="0">
                <a:cs typeface="Arial" panose="020B0604020202020204" pitchFamily="34" charset="0"/>
              </a:rPr>
              <a:t> </a:t>
            </a:r>
            <a:r>
              <a:rPr lang="en-US" altLang="zh-TW" sz="2400" kern="0" dirty="0">
                <a:cs typeface="Arial" panose="020B0604020202020204" pitchFamily="34" charset="0"/>
              </a:rPr>
              <a:t>Project name </a:t>
            </a:r>
            <a:r>
              <a:rPr lang="zh-TW" altLang="en-US" sz="2400" kern="0">
                <a:solidFill>
                  <a:srgbClr val="FF0000"/>
                </a:solidFill>
                <a:ea typeface="標楷體" pitchFamily="65" charset="-120"/>
                <a:cs typeface="Arial" panose="020B0604020202020204" pitchFamily="34" charset="0"/>
              </a:rPr>
              <a:t>需要一致</a:t>
            </a:r>
            <a:endParaRPr lang="en-US" altLang="zh-TW" sz="2400" kern="0" dirty="0"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TW" sz="2400" kern="0" dirty="0">
              <a:cs typeface="Arial" panose="020B0604020202020204" pitchFamily="34" charset="0"/>
            </a:endParaRPr>
          </a:p>
        </p:txBody>
      </p:sp>
      <p:sp>
        <p:nvSpPr>
          <p:cNvPr id="58372" name="投影片編號版面配置區 10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9762E1-67F5-4388-9FED-85AC3A4D38F4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 b="1"/>
          </a:p>
        </p:txBody>
      </p:sp>
    </p:spTree>
    <p:extLst>
      <p:ext uri="{BB962C8B-B14F-4D97-AF65-F5344CB8AC3E}">
        <p14:creationId xmlns:p14="http://schemas.microsoft.com/office/powerpoint/2010/main" val="527517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Appendix</a:t>
            </a:r>
            <a:endParaRPr lang="zh-TW" altLang="en-US" dirty="0"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86A3A86-73DE-4569-A63F-000AD7884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241798"/>
            <a:ext cx="10567736" cy="4567237"/>
          </a:xfrm>
        </p:spPr>
        <p:txBody>
          <a:bodyPr/>
          <a:lstStyle/>
          <a:p>
            <a:r>
              <a:rPr lang="zh-TW" altLang="en-US" sz="2400" b="0" dirty="0"/>
              <a:t>為了</a:t>
            </a:r>
            <a:r>
              <a:rPr lang="zh-TW" altLang="en-US" sz="2400" b="0" dirty="0" smtClean="0"/>
              <a:t>幫助同學驗證程式是否正確，</a:t>
            </a:r>
            <a:r>
              <a:rPr lang="en-US" altLang="zh-TW" sz="2400" b="0" dirty="0" err="1" smtClean="0"/>
              <a:t>moodle</a:t>
            </a:r>
            <a:r>
              <a:rPr lang="zh-TW" altLang="en-US" sz="2400" b="0" dirty="0" smtClean="0"/>
              <a:t>上有提供</a:t>
            </a:r>
            <a:r>
              <a:rPr lang="en-US" altLang="zh-TW" sz="2400" b="0" dirty="0" err="1" smtClean="0"/>
              <a:t>testbench</a:t>
            </a:r>
            <a:endParaRPr lang="en-US" altLang="zh-TW" sz="2400" b="0" dirty="0" smtClean="0"/>
          </a:p>
          <a:p>
            <a:r>
              <a:rPr lang="zh-TW" altLang="en-US" sz="2400" b="0" dirty="0" smtClean="0"/>
              <a:t>驗證</a:t>
            </a:r>
            <a:r>
              <a:rPr lang="zh-TW" altLang="en-US" sz="2400" b="0" dirty="0"/>
              <a:t>方式</a:t>
            </a:r>
            <a:r>
              <a:rPr lang="en-US" altLang="zh-TW" sz="2400" b="0" dirty="0"/>
              <a:t>:</a:t>
            </a:r>
          </a:p>
          <a:p>
            <a:pPr lvl="1"/>
            <a:r>
              <a:rPr lang="en-US" altLang="zh-TW" sz="2000" b="0" dirty="0">
                <a:cs typeface="+mn-cs"/>
              </a:rPr>
              <a:t>Step 1: </a:t>
            </a:r>
            <a:r>
              <a:rPr lang="zh-TW" altLang="en-US" sz="2000" b="0" dirty="0">
                <a:cs typeface="+mn-cs"/>
              </a:rPr>
              <a:t>前往</a:t>
            </a:r>
            <a:r>
              <a:rPr lang="en-US" altLang="zh-TW" sz="2000" b="0" dirty="0" err="1">
                <a:cs typeface="+mn-cs"/>
              </a:rPr>
              <a:t>verilog</a:t>
            </a:r>
            <a:r>
              <a:rPr lang="zh-TW" altLang="en-US" sz="2000" b="0" dirty="0">
                <a:cs typeface="+mn-cs"/>
              </a:rPr>
              <a:t>線上模擬網站</a:t>
            </a:r>
            <a:r>
              <a:rPr lang="en-US" altLang="zh-TW" sz="2000" b="0" dirty="0">
                <a:cs typeface="+mn-cs"/>
              </a:rPr>
              <a:t>:</a:t>
            </a:r>
            <a:r>
              <a:rPr lang="zh-TW" altLang="en-US" sz="2000" b="0" dirty="0">
                <a:cs typeface="+mn-cs"/>
              </a:rPr>
              <a:t> </a:t>
            </a:r>
            <a:r>
              <a:rPr lang="en-US" altLang="zh-TW" sz="2000" b="0" dirty="0">
                <a:hlinkClick r:id="rId3"/>
              </a:rPr>
              <a:t>https://www.jdoodle.com/execute-verilog-online/</a:t>
            </a:r>
            <a:r>
              <a:rPr lang="en-US" altLang="zh-TW" sz="2000" b="0" dirty="0"/>
              <a:t> </a:t>
            </a:r>
          </a:p>
          <a:p>
            <a:pPr lvl="1"/>
            <a:r>
              <a:rPr lang="en-US" altLang="zh-TW" sz="2000" b="0" dirty="0"/>
              <a:t>Step 2: </a:t>
            </a:r>
            <a:r>
              <a:rPr lang="zh-TW" altLang="en-US" sz="2000" b="0" dirty="0">
                <a:cs typeface="+mn-cs"/>
              </a:rPr>
              <a:t>將</a:t>
            </a:r>
            <a:r>
              <a:rPr lang="en-US" altLang="zh-TW" sz="2000" b="0" dirty="0" err="1">
                <a:cs typeface="+mn-cs"/>
              </a:rPr>
              <a:t>moodle</a:t>
            </a:r>
            <a:r>
              <a:rPr lang="zh-TW" altLang="en-US" sz="2000" b="0" dirty="0">
                <a:cs typeface="+mn-cs"/>
              </a:rPr>
              <a:t>上的</a:t>
            </a:r>
            <a:r>
              <a:rPr lang="en-US" altLang="zh-TW" sz="2000" b="0" dirty="0">
                <a:cs typeface="+mn-cs"/>
              </a:rPr>
              <a:t>testbench code</a:t>
            </a:r>
            <a:r>
              <a:rPr lang="zh-TW" altLang="en-US" sz="2000" b="0" dirty="0">
                <a:cs typeface="+mn-cs"/>
              </a:rPr>
              <a:t>整段貼上</a:t>
            </a:r>
            <a:endParaRPr lang="en-US" altLang="zh-TW" sz="2000" b="0" dirty="0">
              <a:cs typeface="+mn-cs"/>
            </a:endParaRPr>
          </a:p>
          <a:p>
            <a:pPr lvl="1"/>
            <a:r>
              <a:rPr lang="en-US" altLang="zh-TW" sz="2000" b="0" dirty="0">
                <a:cs typeface="+mn-cs"/>
              </a:rPr>
              <a:t>Step 3: </a:t>
            </a:r>
            <a:r>
              <a:rPr lang="zh-TW" altLang="en-US" sz="2000" b="0" dirty="0" smtClean="0">
                <a:cs typeface="+mn-cs"/>
              </a:rPr>
              <a:t>修改</a:t>
            </a:r>
            <a:r>
              <a:rPr lang="en-US" altLang="zh-TW" sz="2000" b="0" dirty="0" err="1" smtClean="0">
                <a:cs typeface="+mn-cs"/>
              </a:rPr>
              <a:t>adder_subtractor</a:t>
            </a:r>
            <a:r>
              <a:rPr lang="en-US" altLang="zh-TW" sz="2000" b="0" dirty="0" smtClean="0">
                <a:cs typeface="+mn-cs"/>
              </a:rPr>
              <a:t>/encoder </a:t>
            </a:r>
            <a:r>
              <a:rPr lang="en-US" altLang="zh-TW" sz="2000" b="0" dirty="0">
                <a:cs typeface="+mn-cs"/>
              </a:rPr>
              <a:t>module</a:t>
            </a:r>
          </a:p>
          <a:p>
            <a:pPr lvl="1"/>
            <a:r>
              <a:rPr lang="en-US" altLang="zh-TW" sz="2000" b="0" dirty="0">
                <a:cs typeface="+mn-cs"/>
              </a:rPr>
              <a:t>Step 4:</a:t>
            </a:r>
            <a:r>
              <a:rPr lang="zh-TW" altLang="en-US" sz="2000" b="0" dirty="0">
                <a:cs typeface="+mn-cs"/>
              </a:rPr>
              <a:t> 按下</a:t>
            </a:r>
            <a:r>
              <a:rPr lang="en-US" altLang="zh-TW" sz="2000" b="0" dirty="0">
                <a:cs typeface="+mn-cs"/>
              </a:rPr>
              <a:t>Execute</a:t>
            </a:r>
            <a:r>
              <a:rPr lang="zh-TW" altLang="en-US" sz="2000" b="0" dirty="0">
                <a:cs typeface="+mn-cs"/>
              </a:rPr>
              <a:t>按鈕，確認模擬結果是否正確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94C61D4-5D3E-41DB-96D9-EEF9F66E7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625" y="3700163"/>
            <a:ext cx="8962958" cy="290150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0BE9C87-5231-47E4-AB3B-474D73DD5E84}"/>
              </a:ext>
            </a:extLst>
          </p:cNvPr>
          <p:cNvSpPr/>
          <p:nvPr/>
        </p:nvSpPr>
        <p:spPr bwMode="auto">
          <a:xfrm>
            <a:off x="1826163" y="3959405"/>
            <a:ext cx="2199497" cy="10687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38D9FD6-18A3-4C7D-A98C-10BF536B7075}"/>
              </a:ext>
            </a:extLst>
          </p:cNvPr>
          <p:cNvSpPr txBox="1"/>
          <p:nvPr/>
        </p:nvSpPr>
        <p:spPr>
          <a:xfrm>
            <a:off x="4025660" y="4260534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ea typeface="標楷體" panose="03000509000000000000" pitchFamily="65" charset="-120"/>
              </a:rPr>
              <a:t>Step 2 &amp; step 3</a:t>
            </a:r>
            <a:endParaRPr lang="zh-TW" altLang="en-US" sz="1600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2634D4-6E5B-4FA4-A5D2-F5AB26F550C6}"/>
              </a:ext>
            </a:extLst>
          </p:cNvPr>
          <p:cNvSpPr/>
          <p:nvPr/>
        </p:nvSpPr>
        <p:spPr bwMode="auto">
          <a:xfrm>
            <a:off x="1722797" y="5643947"/>
            <a:ext cx="8720614" cy="9324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A15FE0E-0BF1-4C3E-963D-5CF43DD80149}"/>
              </a:ext>
            </a:extLst>
          </p:cNvPr>
          <p:cNvSpPr txBox="1"/>
          <p:nvPr/>
        </p:nvSpPr>
        <p:spPr>
          <a:xfrm>
            <a:off x="10469203" y="5750895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ea typeface="標楷體" panose="03000509000000000000" pitchFamily="65" charset="-120"/>
              </a:rPr>
              <a:t>Step 4</a:t>
            </a:r>
            <a:endParaRPr lang="zh-TW" altLang="en-US" sz="1600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729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522304" y="201587"/>
            <a:ext cx="11344031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r>
              <a:rPr lang="en-US" altLang="zh-TW" sz="3200" kern="0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sz="3200" kern="0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kern="0" dirty="0">
                <a:latin typeface="Arial" panose="020B0604020202020204" pitchFamily="34" charset="0"/>
                <a:cs typeface="Arial" panose="020B0604020202020204" pitchFamily="34" charset="0"/>
              </a:rPr>
              <a:t> (2/10)</a:t>
            </a:r>
            <a:endParaRPr lang="zh-TW" altLang="en-US" sz="32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2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E4128B-5BC9-49A4-AF5A-803A2749D8E3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 b="1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890338" y="1055440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Create a New Project – </a:t>
            </a:r>
          </a:p>
          <a:p>
            <a:pPr marL="669925" lvl="1" indent="-325438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q"/>
              <a:defRPr/>
            </a:pPr>
            <a:r>
              <a:rPr lang="en-US" altLang="zh-TW" sz="2200" b="1" kern="0" dirty="0">
                <a:cs typeface="Arial" panose="020B0604020202020204" pitchFamily="34" charset="0"/>
              </a:rPr>
              <a:t>Open New Project Wizard (File → New Project Wizard…)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49955" b="3575"/>
          <a:stretch/>
        </p:blipFill>
        <p:spPr>
          <a:xfrm>
            <a:off x="2150532" y="2043630"/>
            <a:ext cx="7433733" cy="4028382"/>
          </a:xfrm>
          <a:prstGeom prst="rect">
            <a:avLst/>
          </a:prstGeom>
        </p:spPr>
      </p:pic>
      <p:sp>
        <p:nvSpPr>
          <p:cNvPr id="35847" name="矩形 1"/>
          <p:cNvSpPr>
            <a:spLocks noChangeArrowheads="1"/>
          </p:cNvSpPr>
          <p:nvPr/>
        </p:nvSpPr>
        <p:spPr bwMode="auto">
          <a:xfrm>
            <a:off x="2150532" y="2487024"/>
            <a:ext cx="990601" cy="112243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5203719" y="3079691"/>
            <a:ext cx="765282" cy="256176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1360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Appendix</a:t>
            </a:r>
            <a:endParaRPr lang="zh-TW" altLang="en-US" dirty="0"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86A3A86-73DE-4569-A63F-000AD7884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484313"/>
            <a:ext cx="10567736" cy="4567237"/>
          </a:xfrm>
        </p:spPr>
        <p:txBody>
          <a:bodyPr/>
          <a:lstStyle/>
          <a:p>
            <a:r>
              <a:rPr lang="en-US" altLang="zh-TW" sz="2400" b="0" dirty="0" smtClean="0"/>
              <a:t>Lab 4-1 </a:t>
            </a:r>
            <a:r>
              <a:rPr lang="zh-TW" altLang="en-US" sz="2400" b="0" dirty="0" smtClean="0"/>
              <a:t>模擬</a:t>
            </a:r>
            <a:r>
              <a:rPr lang="zh-TW" altLang="en-US" sz="2400" b="0" dirty="0"/>
              <a:t>結果</a:t>
            </a:r>
            <a:endParaRPr lang="zh-TW" altLang="en-US" sz="2200" b="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86" y="2098012"/>
            <a:ext cx="9644460" cy="265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62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Appendix</a:t>
            </a:r>
            <a:endParaRPr lang="zh-TW" altLang="en-US" dirty="0"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86A3A86-73DE-4569-A63F-000AD7884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484313"/>
            <a:ext cx="10567736" cy="4567237"/>
          </a:xfrm>
        </p:spPr>
        <p:txBody>
          <a:bodyPr/>
          <a:lstStyle/>
          <a:p>
            <a:r>
              <a:rPr lang="en-US" altLang="zh-TW" sz="2400" b="0" dirty="0" smtClean="0"/>
              <a:t>Lab 4-2 </a:t>
            </a:r>
            <a:r>
              <a:rPr lang="zh-TW" altLang="en-US" sz="2400" b="0" dirty="0" smtClean="0"/>
              <a:t>模擬</a:t>
            </a:r>
            <a:r>
              <a:rPr lang="zh-TW" altLang="en-US" sz="2400" b="0" dirty="0"/>
              <a:t>結果</a:t>
            </a:r>
            <a:endParaRPr lang="zh-TW" altLang="en-US" sz="2200" b="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685" y="2002595"/>
            <a:ext cx="6647401" cy="265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33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807" y="2048440"/>
            <a:ext cx="4810593" cy="3728504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786064" y="1081930"/>
            <a:ext cx="10371220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Specify the working directory and the name of the </a:t>
            </a:r>
            <a:r>
              <a:rPr lang="en-US" altLang="en-US" sz="2800" b="1" kern="0" dirty="0">
                <a:cs typeface="Arial" panose="020B0604020202020204" pitchFamily="34" charset="0"/>
              </a:rPr>
              <a:t>project</a:t>
            </a:r>
            <a:endParaRPr lang="en-US" altLang="zh-TW" sz="2800" b="1" kern="0" dirty="0">
              <a:cs typeface="Arial" panose="020B0604020202020204" pitchFamily="34" charset="0"/>
            </a:endParaRPr>
          </a:p>
        </p:txBody>
      </p:sp>
      <p:sp>
        <p:nvSpPr>
          <p:cNvPr id="36867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68DA70-31F8-44CA-A966-0F9DABAE082F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200" b="1"/>
          </a:p>
        </p:txBody>
      </p:sp>
      <p:sp>
        <p:nvSpPr>
          <p:cNvPr id="36870" name="矩形 1"/>
          <p:cNvSpPr>
            <a:spLocks noChangeArrowheads="1"/>
          </p:cNvSpPr>
          <p:nvPr/>
        </p:nvSpPr>
        <p:spPr bwMode="auto">
          <a:xfrm>
            <a:off x="6902803" y="2562549"/>
            <a:ext cx="4374797" cy="176169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6871" name="矩形 1"/>
          <p:cNvSpPr>
            <a:spLocks noChangeArrowheads="1"/>
          </p:cNvSpPr>
          <p:nvPr/>
        </p:nvSpPr>
        <p:spPr bwMode="auto">
          <a:xfrm>
            <a:off x="9506524" y="5479887"/>
            <a:ext cx="567419" cy="183038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4" name="向右箭號 23"/>
          <p:cNvSpPr/>
          <p:nvPr/>
        </p:nvSpPr>
        <p:spPr bwMode="auto">
          <a:xfrm>
            <a:off x="5701011" y="3486840"/>
            <a:ext cx="966442" cy="351433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36873" name="矩形 1"/>
          <p:cNvSpPr>
            <a:spLocks noChangeArrowheads="1"/>
          </p:cNvSpPr>
          <p:nvPr/>
        </p:nvSpPr>
        <p:spPr bwMode="auto">
          <a:xfrm>
            <a:off x="6897008" y="2852737"/>
            <a:ext cx="4380592" cy="186796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6874" name="矩形 1"/>
          <p:cNvSpPr>
            <a:spLocks noChangeArrowheads="1"/>
          </p:cNvSpPr>
          <p:nvPr/>
        </p:nvSpPr>
        <p:spPr bwMode="auto">
          <a:xfrm>
            <a:off x="6902803" y="3122272"/>
            <a:ext cx="4374797" cy="165896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6875" name="文字方塊 1"/>
          <p:cNvSpPr txBox="1">
            <a:spLocks noChangeArrowheads="1"/>
          </p:cNvSpPr>
          <p:nvPr/>
        </p:nvSpPr>
        <p:spPr bwMode="auto">
          <a:xfrm>
            <a:off x="8572113" y="2482920"/>
            <a:ext cx="18688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可先新增資料夾</a:t>
            </a:r>
          </a:p>
        </p:txBody>
      </p:sp>
      <p:sp>
        <p:nvSpPr>
          <p:cNvPr id="36876" name="文字方塊 14"/>
          <p:cNvSpPr txBox="1">
            <a:spLocks noChangeArrowheads="1"/>
          </p:cNvSpPr>
          <p:nvPr/>
        </p:nvSpPr>
        <p:spPr bwMode="auto">
          <a:xfrm>
            <a:off x="7999389" y="2890364"/>
            <a:ext cx="20745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請記住</a:t>
            </a:r>
            <a:r>
              <a:rPr lang="en-US" altLang="zh-TW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!</a:t>
            </a: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名稱要相同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547604" y="226409"/>
            <a:ext cx="11344031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r>
              <a:rPr lang="en-US" altLang="zh-TW" sz="3200" kern="0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sz="3200" kern="0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kern="0" dirty="0">
                <a:latin typeface="Arial" panose="020B0604020202020204" pitchFamily="34" charset="0"/>
                <a:cs typeface="Arial" panose="020B0604020202020204" pitchFamily="34" charset="0"/>
              </a:rPr>
              <a:t> (3/10)</a:t>
            </a:r>
            <a:endParaRPr lang="zh-TW" altLang="en-US" sz="32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64" y="2039302"/>
            <a:ext cx="4810593" cy="373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76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672455" y="2384637"/>
            <a:ext cx="4696054" cy="3667175"/>
            <a:chOff x="948029" y="1998132"/>
            <a:chExt cx="4157371" cy="3246515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029" y="1998132"/>
              <a:ext cx="4157371" cy="3246515"/>
            </a:xfrm>
            <a:prstGeom prst="rect">
              <a:avLst/>
            </a:prstGeom>
          </p:spPr>
        </p:pic>
        <p:sp>
          <p:nvSpPr>
            <p:cNvPr id="18" name="矩形 1"/>
            <p:cNvSpPr>
              <a:spLocks noChangeArrowheads="1"/>
            </p:cNvSpPr>
            <p:nvPr/>
          </p:nvSpPr>
          <p:spPr bwMode="auto">
            <a:xfrm>
              <a:off x="1040595" y="2503451"/>
              <a:ext cx="3023405" cy="282082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9" name="矩形 1"/>
            <p:cNvSpPr>
              <a:spLocks noChangeArrowheads="1"/>
            </p:cNvSpPr>
            <p:nvPr/>
          </p:nvSpPr>
          <p:spPr bwMode="auto">
            <a:xfrm>
              <a:off x="3381375" y="5013325"/>
              <a:ext cx="371476" cy="111126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37890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E075E9-ED1C-4A65-BC33-7C937363F67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200" b="1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855905" y="956580"/>
            <a:ext cx="10879739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Select “Empty project”. Then, click “Next”.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Select design files. Or click “Next” to skip this step.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6834943" y="2384637"/>
            <a:ext cx="4725680" cy="3667175"/>
            <a:chOff x="6533214" y="2141970"/>
            <a:chExt cx="4157371" cy="3226161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3214" y="2141970"/>
              <a:ext cx="4157371" cy="3226161"/>
            </a:xfrm>
            <a:prstGeom prst="rect">
              <a:avLst/>
            </a:prstGeom>
          </p:spPr>
        </p:pic>
        <p:sp>
          <p:nvSpPr>
            <p:cNvPr id="37893" name="矩形 1"/>
            <p:cNvSpPr>
              <a:spLocks noChangeArrowheads="1"/>
            </p:cNvSpPr>
            <p:nvPr/>
          </p:nvSpPr>
          <p:spPr bwMode="auto">
            <a:xfrm>
              <a:off x="8979694" y="5145881"/>
              <a:ext cx="371476" cy="9903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(4/10)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向右箭號 29"/>
          <p:cNvSpPr/>
          <p:nvPr/>
        </p:nvSpPr>
        <p:spPr bwMode="auto">
          <a:xfrm>
            <a:off x="5682626" y="4218224"/>
            <a:ext cx="838200" cy="304800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36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8766175" y="6243638"/>
            <a:ext cx="2844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E075E9-ED1C-4A65-BC33-7C937363F67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200" b="1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36106" y="952773"/>
            <a:ext cx="10879739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Specify device settings - </a:t>
            </a:r>
            <a:r>
              <a:rPr lang="en-US" altLang="zh-TW" sz="2400" b="1" kern="0" dirty="0">
                <a:solidFill>
                  <a:srgbClr val="FF0000"/>
                </a:solidFill>
                <a:cs typeface="Arial" panose="020B0604020202020204" pitchFamily="34" charset="0"/>
              </a:rPr>
              <a:t>(DE0-CV Device family are used). </a:t>
            </a:r>
            <a:r>
              <a:rPr lang="en-US" altLang="zh-TW" sz="2400" b="1" kern="0" dirty="0">
                <a:cs typeface="Arial" panose="020B0604020202020204" pitchFamily="34" charset="0"/>
              </a:rPr>
              <a:t>Click “Next.”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defRPr/>
            </a:pPr>
            <a:endParaRPr lang="en-US" altLang="zh-TW" sz="2800" b="1" kern="0" dirty="0">
              <a:cs typeface="Arial" panose="020B0604020202020204" pitchFamily="34" charset="0"/>
            </a:endParaRPr>
          </a:p>
        </p:txBody>
      </p:sp>
      <p:sp>
        <p:nvSpPr>
          <p:cNvPr id="37899" name="文字方塊 1"/>
          <p:cNvSpPr txBox="1">
            <a:spLocks noChangeArrowheads="1"/>
          </p:cNvSpPr>
          <p:nvPr/>
        </p:nvSpPr>
        <p:spPr bwMode="auto">
          <a:xfrm>
            <a:off x="869377" y="4402861"/>
            <a:ext cx="2623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b="1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5CEFA4F23C7</a:t>
            </a:r>
            <a:endParaRPr lang="zh-TW" altLang="en-US" sz="2800" b="1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(5/10)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640667" y="1596119"/>
            <a:ext cx="5968999" cy="4448874"/>
            <a:chOff x="3640667" y="1596119"/>
            <a:chExt cx="5968999" cy="4448874"/>
          </a:xfrm>
        </p:grpSpPr>
        <p:pic>
          <p:nvPicPr>
            <p:cNvPr id="8194" name="Picture 2" descr="https://scontent-hkg3-1.xx.fbcdn.net/v/t34.0-12/14717085_1182137248511008_5798329149020461279_n.jpg?oh=a11fb8a535817854f5a9021226c07546&amp;oe=5813862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9630" y="1596119"/>
              <a:ext cx="5730036" cy="444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895" name="矩形 1"/>
            <p:cNvSpPr>
              <a:spLocks noChangeArrowheads="1"/>
            </p:cNvSpPr>
            <p:nvPr/>
          </p:nvSpPr>
          <p:spPr bwMode="auto">
            <a:xfrm>
              <a:off x="4224715" y="2959850"/>
              <a:ext cx="2472418" cy="223617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7896" name="矩形 1"/>
            <p:cNvSpPr>
              <a:spLocks noChangeArrowheads="1"/>
            </p:cNvSpPr>
            <p:nvPr/>
          </p:nvSpPr>
          <p:spPr bwMode="auto">
            <a:xfrm>
              <a:off x="4155923" y="4596076"/>
              <a:ext cx="5083175" cy="136791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7897" name="矩形 1"/>
            <p:cNvSpPr>
              <a:spLocks noChangeArrowheads="1"/>
            </p:cNvSpPr>
            <p:nvPr/>
          </p:nvSpPr>
          <p:spPr bwMode="auto">
            <a:xfrm>
              <a:off x="7252813" y="5720402"/>
              <a:ext cx="492125" cy="15875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cxnSp>
          <p:nvCxnSpPr>
            <p:cNvPr id="5" name="直線單箭頭接點 4"/>
            <p:cNvCxnSpPr/>
            <p:nvPr/>
          </p:nvCxnSpPr>
          <p:spPr bwMode="auto">
            <a:xfrm flipH="1">
              <a:off x="3640667" y="4664471"/>
              <a:ext cx="433006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67192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(6/10)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1" y="1112838"/>
            <a:ext cx="11344031" cy="4567237"/>
          </a:xfrm>
        </p:spPr>
        <p:txBody>
          <a:bodyPr/>
          <a:lstStyle/>
          <a:p>
            <a:r>
              <a:rPr lang="en-US" altLang="zh-TW" sz="2400" dirty="0"/>
              <a:t>Specify EDA Tool – (</a:t>
            </a:r>
            <a:r>
              <a:rPr lang="en-US" altLang="zh-TW" sz="2400" dirty="0" err="1">
                <a:solidFill>
                  <a:srgbClr val="FF0000"/>
                </a:solidFill>
              </a:rPr>
              <a:t>Modelsim</a:t>
            </a:r>
            <a:r>
              <a:rPr lang="en-US" altLang="zh-TW" sz="2400" dirty="0">
                <a:solidFill>
                  <a:srgbClr val="FF0000"/>
                </a:solidFill>
              </a:rPr>
              <a:t>-Altera</a:t>
            </a:r>
            <a:r>
              <a:rPr lang="en-US" altLang="zh-TW" sz="2400" dirty="0"/>
              <a:t> is selected for simulation). Click “Finish.”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53" y="1665287"/>
            <a:ext cx="5478221" cy="4271269"/>
          </a:xfrm>
          <a:prstGeom prst="rect">
            <a:avLst/>
          </a:prstGeom>
        </p:spPr>
      </p:pic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3396390" y="2783982"/>
            <a:ext cx="5147535" cy="197343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6991351" y="5610972"/>
            <a:ext cx="495300" cy="197343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7000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/>
          <a:srcRect l="49961" r="23355" b="39456"/>
          <a:stretch/>
        </p:blipFill>
        <p:spPr>
          <a:xfrm>
            <a:off x="853254" y="2472031"/>
            <a:ext cx="5658944" cy="3611269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903287" y="1163472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Edit a new file by opening a Verilog HDL file</a:t>
            </a:r>
          </a:p>
          <a:p>
            <a:pPr marL="669925" lvl="1" indent="-325438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q"/>
              <a:defRPr/>
            </a:pPr>
            <a:r>
              <a:rPr lang="en-US" altLang="zh-TW" sz="2200" b="1" kern="0" dirty="0">
                <a:cs typeface="Arial" panose="020B0604020202020204" pitchFamily="34" charset="0"/>
              </a:rPr>
              <a:t>(File → New → </a:t>
            </a:r>
            <a:r>
              <a:rPr lang="en-US" altLang="zh-TW" sz="2200" b="1" kern="0" dirty="0">
                <a:solidFill>
                  <a:srgbClr val="FF0000"/>
                </a:solidFill>
                <a:cs typeface="Arial" panose="020B0604020202020204" pitchFamily="34" charset="0"/>
              </a:rPr>
              <a:t>Verilog HDL File </a:t>
            </a:r>
            <a:r>
              <a:rPr lang="en-US" altLang="zh-TW" sz="2200" b="1" kern="0" dirty="0">
                <a:cs typeface="Arial" panose="020B0604020202020204" pitchFamily="34" charset="0"/>
              </a:rPr>
              <a:t>→ OK)</a:t>
            </a:r>
            <a:endParaRPr lang="en-US" altLang="zh-TW" sz="2200" b="1" kern="0" baseline="-25000" dirty="0">
              <a:cs typeface="Arial" panose="020B0604020202020204" pitchFamily="34" charset="0"/>
            </a:endParaRPr>
          </a:p>
        </p:txBody>
      </p:sp>
      <p:sp>
        <p:nvSpPr>
          <p:cNvPr id="38915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E786A60-0A47-4B2A-8247-CD88BAFC6895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200" b="1"/>
          </a:p>
        </p:txBody>
      </p:sp>
      <p:sp>
        <p:nvSpPr>
          <p:cNvPr id="20" name="向右箭號 19"/>
          <p:cNvSpPr/>
          <p:nvPr/>
        </p:nvSpPr>
        <p:spPr bwMode="auto">
          <a:xfrm>
            <a:off x="6741619" y="3917950"/>
            <a:ext cx="838200" cy="304800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38919" name="矩形 1"/>
          <p:cNvSpPr>
            <a:spLocks noChangeArrowheads="1"/>
          </p:cNvSpPr>
          <p:nvPr/>
        </p:nvSpPr>
        <p:spPr bwMode="auto">
          <a:xfrm>
            <a:off x="853254" y="2708615"/>
            <a:ext cx="1442271" cy="142251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7809240" y="2362200"/>
            <a:ext cx="2355632" cy="3721100"/>
            <a:chOff x="7809240" y="2362200"/>
            <a:chExt cx="2355632" cy="3721100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9240" y="2362200"/>
              <a:ext cx="2355632" cy="3721100"/>
            </a:xfrm>
            <a:prstGeom prst="rect">
              <a:avLst/>
            </a:prstGeom>
          </p:spPr>
        </p:pic>
        <p:sp>
          <p:nvSpPr>
            <p:cNvPr id="38920" name="矩形 1"/>
            <p:cNvSpPr>
              <a:spLocks noChangeArrowheads="1"/>
            </p:cNvSpPr>
            <p:nvPr/>
          </p:nvSpPr>
          <p:spPr bwMode="auto">
            <a:xfrm>
              <a:off x="8305453" y="3850202"/>
              <a:ext cx="1565622" cy="143446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8921" name="矩形 1"/>
            <p:cNvSpPr>
              <a:spLocks noChangeArrowheads="1"/>
            </p:cNvSpPr>
            <p:nvPr/>
          </p:nvSpPr>
          <p:spPr bwMode="auto">
            <a:xfrm>
              <a:off x="8128903" y="5749416"/>
              <a:ext cx="573784" cy="163938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(7/10)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139215"/>
      </p:ext>
    </p:extLst>
  </p:cSld>
  <p:clrMapOvr>
    <a:masterClrMapping/>
  </p:clrMapOvr>
</p:sld>
</file>

<file path=ppt/theme/theme1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4040</TotalTime>
  <Words>1117</Words>
  <Application>Microsoft Office PowerPoint</Application>
  <PresentationFormat>寬螢幕</PresentationFormat>
  <Paragraphs>296</Paragraphs>
  <Slides>41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8" baseType="lpstr">
      <vt:lpstr>新細明體</vt:lpstr>
      <vt:lpstr>標楷體</vt:lpstr>
      <vt:lpstr>Arial</vt:lpstr>
      <vt:lpstr>Calibri</vt:lpstr>
      <vt:lpstr>Times New Roman</vt:lpstr>
      <vt:lpstr>Wingdings</vt:lpstr>
      <vt:lpstr>4_Edge</vt:lpstr>
      <vt:lpstr>LAB - 04</vt:lpstr>
      <vt:lpstr>Outline</vt:lpstr>
      <vt:lpstr>Quartus II Tutorial (1/10)</vt:lpstr>
      <vt:lpstr>PowerPoint 簡報</vt:lpstr>
      <vt:lpstr>PowerPoint 簡報</vt:lpstr>
      <vt:lpstr>Quartus II Tutorial (4/10)</vt:lpstr>
      <vt:lpstr>Quartus II Tutorial (5/10)</vt:lpstr>
      <vt:lpstr>Quartus II Tutorial (6/10)</vt:lpstr>
      <vt:lpstr>Quartus II Tutorial (7/10)</vt:lpstr>
      <vt:lpstr>Quartus II Tutorial (8/10)</vt:lpstr>
      <vt:lpstr>Quartus II Tutorial (9/10)</vt:lpstr>
      <vt:lpstr>Quartus II Tutorial (10/10)</vt:lpstr>
      <vt:lpstr>Outline</vt:lpstr>
      <vt:lpstr>Introduction to DE0-CV(1/3)</vt:lpstr>
      <vt:lpstr>Introduction to DE0-CV (2/3)</vt:lpstr>
      <vt:lpstr>Introduction to DE0-CV (3/3)</vt:lpstr>
      <vt:lpstr>Outline</vt:lpstr>
      <vt:lpstr>Programming DE0-CV (1/13)</vt:lpstr>
      <vt:lpstr>Programming DE0-CV (2/13)</vt:lpstr>
      <vt:lpstr>Programming DE0-CV (3/13)</vt:lpstr>
      <vt:lpstr>Programming DE0-CV (4/13)</vt:lpstr>
      <vt:lpstr>Programming DE0-CV (5/13)</vt:lpstr>
      <vt:lpstr>Programming DE0-CV (6/13)</vt:lpstr>
      <vt:lpstr>Programming DE0-CV (7/13)</vt:lpstr>
      <vt:lpstr>Programming DE0-CV (8/13)</vt:lpstr>
      <vt:lpstr>Programming DE0-CV (9/13)</vt:lpstr>
      <vt:lpstr>Programming DE0-CV (10/13)</vt:lpstr>
      <vt:lpstr>Programming DE0-CV (11/13)</vt:lpstr>
      <vt:lpstr>Programming DE0-CV (12/13)</vt:lpstr>
      <vt:lpstr>Programming DE0-CV (13/13)</vt:lpstr>
      <vt:lpstr>Outline</vt:lpstr>
      <vt:lpstr>Lab I -- Adder-Subtractor to DE0-CV</vt:lpstr>
      <vt:lpstr>Lab I -- Adder-Subtractor to DE0-CV</vt:lpstr>
      <vt:lpstr>Lab I -- Adder-Subtractor to DE0-CV</vt:lpstr>
      <vt:lpstr>Outline</vt:lpstr>
      <vt:lpstr>Lab II -- encoder to DE0-CV</vt:lpstr>
      <vt:lpstr>Lab II -- encoder to DE0-CV</vt:lpstr>
      <vt:lpstr>PowerPoint 簡報</vt:lpstr>
      <vt:lpstr>Appendix</vt:lpstr>
      <vt:lpstr>Appendix</vt:lpstr>
      <vt:lpstr>Appendix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- 02</dc:title>
  <dc:creator>User</dc:creator>
  <cp:lastModifiedBy>Gary</cp:lastModifiedBy>
  <cp:revision>150</cp:revision>
  <cp:lastPrinted>2015-09-04T02:53:59Z</cp:lastPrinted>
  <dcterms:created xsi:type="dcterms:W3CDTF">2015-09-03T02:51:47Z</dcterms:created>
  <dcterms:modified xsi:type="dcterms:W3CDTF">2021-11-03T19:39:58Z</dcterms:modified>
</cp:coreProperties>
</file>